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3"/>
  </p:notesMasterIdLst>
  <p:sldIdLst>
    <p:sldId id="256" r:id="rId2"/>
    <p:sldId id="257" r:id="rId3"/>
    <p:sldId id="302" r:id="rId4"/>
    <p:sldId id="291" r:id="rId5"/>
    <p:sldId id="266" r:id="rId6"/>
    <p:sldId id="258" r:id="rId7"/>
    <p:sldId id="277" r:id="rId8"/>
    <p:sldId id="312" r:id="rId9"/>
    <p:sldId id="313" r:id="rId10"/>
    <p:sldId id="314" r:id="rId11"/>
    <p:sldId id="315" r:id="rId12"/>
    <p:sldId id="316" r:id="rId13"/>
    <p:sldId id="260" r:id="rId14"/>
    <p:sldId id="286" r:id="rId15"/>
    <p:sldId id="285" r:id="rId16"/>
    <p:sldId id="303" r:id="rId17"/>
    <p:sldId id="305" r:id="rId18"/>
    <p:sldId id="306" r:id="rId19"/>
    <p:sldId id="288" r:id="rId20"/>
    <p:sldId id="262" r:id="rId21"/>
    <p:sldId id="263" r:id="rId22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16660694882619E-2"/>
          <c:y val="3.6946104520881325E-2"/>
          <c:w val="0.5777278672574363"/>
          <c:h val="0.79845923828170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Лист1!$D$3:$H$3</c:f>
              <c:numCache>
                <c:formatCode>General</c:formatCode>
                <c:ptCount val="5"/>
                <c:pt idx="0">
                  <c:v>412.8</c:v>
                </c:pt>
                <c:pt idx="1">
                  <c:v>454</c:v>
                </c:pt>
                <c:pt idx="2">
                  <c:v>621</c:v>
                </c:pt>
                <c:pt idx="3">
                  <c:v>621</c:v>
                </c:pt>
                <c:pt idx="4">
                  <c:v>621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Лист1!$D$4:$H$4</c:f>
              <c:numCache>
                <c:formatCode>General</c:formatCode>
                <c:ptCount val="5"/>
                <c:pt idx="0">
                  <c:v>0</c:v>
                </c:pt>
                <c:pt idx="1">
                  <c:v>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Лист1!$D$5:$H$5</c:f>
              <c:numCache>
                <c:formatCode>General</c:formatCode>
                <c:ptCount val="5"/>
                <c:pt idx="0">
                  <c:v>47.7</c:v>
                </c:pt>
                <c:pt idx="1">
                  <c:v>43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15776"/>
        <c:axId val="29517312"/>
        <c:axId val="0"/>
      </c:bar3DChart>
      <c:catAx>
        <c:axId val="2951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9517312"/>
        <c:crosses val="autoZero"/>
        <c:auto val="1"/>
        <c:lblAlgn val="ctr"/>
        <c:lblOffset val="100"/>
        <c:noMultiLvlLbl val="0"/>
      </c:catAx>
      <c:valAx>
        <c:axId val="295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1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7789944680884"/>
          <c:y val="0.11232871400033122"/>
          <c:w val="0.24822332141889586"/>
          <c:h val="0.775342571999337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0.07991</cdr:x>
      <cdr:y>0.52706</cdr:y>
    </cdr:from>
    <cdr:to>
      <cdr:x>0.18646</cdr:x>
      <cdr:y>0.62365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" y="2411730"/>
          <a:ext cx="73152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0.09656</cdr:x>
      <cdr:y>0.57202</cdr:y>
    </cdr:from>
    <cdr:to>
      <cdr:x>0.17647</cdr:x>
      <cdr:y>0.77186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" y="2617470"/>
          <a:ext cx="5486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412,8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89,6%</a:t>
          </a:r>
        </a:p>
      </cdr:txBody>
    </cdr:sp>
  </cdr:relSizeAnchor>
  <cdr:relSizeAnchor xmlns:cdr="http://schemas.openxmlformats.org/drawingml/2006/chartDrawing">
    <cdr:from>
      <cdr:x>0.202</cdr:x>
      <cdr:y>0.57202</cdr:y>
    </cdr:from>
    <cdr:to>
      <cdr:x>0.29024</cdr:x>
      <cdr:y>0.73585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6855" y="2183071"/>
          <a:ext cx="605795" cy="625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454,0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78,4%</a:t>
          </a:r>
        </a:p>
      </cdr:txBody>
    </cdr:sp>
  </cdr:relSizeAnchor>
  <cdr:relSizeAnchor xmlns:cdr="http://schemas.openxmlformats.org/drawingml/2006/chartDrawing">
    <cdr:from>
      <cdr:x>0.30966</cdr:x>
      <cdr:y>0.57535</cdr:y>
    </cdr:from>
    <cdr:to>
      <cdr:x>0.39512</cdr:x>
      <cdr:y>0.73585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26009" y="2195780"/>
          <a:ext cx="586722" cy="61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0.43396</cdr:x>
      <cdr:y>0.62365</cdr:y>
    </cdr:from>
    <cdr:to>
      <cdr:x>0.56715</cdr:x>
      <cdr:y>0.82348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79420" y="28536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0.41731</cdr:x>
      <cdr:y>0.57868</cdr:y>
    </cdr:from>
    <cdr:to>
      <cdr:x>0.58158</cdr:x>
      <cdr:y>0.86012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65120" y="2647950"/>
          <a:ext cx="1127760" cy="1287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0.52386</cdr:x>
      <cdr:y>0.57702</cdr:y>
    </cdr:from>
    <cdr:to>
      <cdr:x>0.69589</cdr:x>
      <cdr:y>0.82515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96640" y="2640330"/>
          <a:ext cx="118110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0.10145</cdr:x>
      <cdr:y>0.30189</cdr:y>
    </cdr:from>
    <cdr:to>
      <cdr:x>0.18358</cdr:x>
      <cdr:y>0.43194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6506" y="1152128"/>
          <a:ext cx="563874" cy="49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47,7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10,4%</a:t>
          </a:r>
        </a:p>
      </cdr:txBody>
    </cdr:sp>
  </cdr:relSizeAnchor>
  <cdr:relSizeAnchor xmlns:cdr="http://schemas.openxmlformats.org/drawingml/2006/chartDrawing">
    <cdr:from>
      <cdr:x>0.20311</cdr:x>
      <cdr:y>0.17402</cdr:y>
    </cdr:from>
    <cdr:to>
      <cdr:x>0.29024</cdr:x>
      <cdr:y>0.30189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4477" y="664134"/>
          <a:ext cx="598174" cy="487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43,0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7,4%</a:t>
          </a:r>
        </a:p>
      </cdr:txBody>
    </cdr:sp>
  </cdr:relSizeAnchor>
  <cdr:relSizeAnchor xmlns:cdr="http://schemas.openxmlformats.org/drawingml/2006/chartDrawing">
    <cdr:from>
      <cdr:x>0.20633</cdr:x>
      <cdr:y>0.26415</cdr:y>
    </cdr:from>
    <cdr:to>
      <cdr:x>0.29235</cdr:x>
      <cdr:y>0.41529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16586" y="1008112"/>
          <a:ext cx="590580" cy="57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82,0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14,2%</a:t>
          </a:r>
        </a:p>
      </cdr:txBody>
    </cdr:sp>
  </cdr:relSizeAnchor>
  <cdr:relSizeAnchor xmlns:cdr="http://schemas.openxmlformats.org/drawingml/2006/chartDrawing">
    <cdr:from>
      <cdr:x>0.30966</cdr:x>
      <cdr:y>0.09242</cdr:y>
    </cdr:from>
    <cdr:to>
      <cdr:x>0.38463</cdr:x>
      <cdr:y>0.24528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126009" y="352714"/>
          <a:ext cx="514714" cy="583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0.41731</cdr:x>
      <cdr:y>0.09409</cdr:y>
    </cdr:from>
    <cdr:to>
      <cdr:x>0.49432</cdr:x>
      <cdr:y>0.22642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865092" y="359087"/>
          <a:ext cx="528712" cy="505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0.5283</cdr:x>
      <cdr:y>0.09076</cdr:y>
    </cdr:from>
    <cdr:to>
      <cdr:x>0.60488</cdr:x>
      <cdr:y>0.22642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627107" y="346379"/>
          <a:ext cx="525783" cy="517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0.10145</cdr:x>
      <cdr:y>0.24528</cdr:y>
    </cdr:from>
    <cdr:to>
      <cdr:x>0.17754</cdr:x>
      <cdr:y>0.31604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96506" y="936104"/>
          <a:ext cx="522405" cy="27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460,5</a:t>
          </a:r>
        </a:p>
      </cdr:txBody>
    </cdr:sp>
  </cdr:relSizeAnchor>
  <cdr:relSizeAnchor xmlns:cdr="http://schemas.openxmlformats.org/drawingml/2006/chartDrawing">
    <cdr:from>
      <cdr:x>0.19584</cdr:x>
      <cdr:y>0.13208</cdr:y>
    </cdr:from>
    <cdr:to>
      <cdr:x>0.27692</cdr:x>
      <cdr:y>0.22743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44578" y="504056"/>
          <a:ext cx="556664" cy="363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579,0</a:t>
          </a:r>
        </a:p>
      </cdr:txBody>
    </cdr:sp>
  </cdr:relSizeAnchor>
  <cdr:relSizeAnchor xmlns:cdr="http://schemas.openxmlformats.org/drawingml/2006/chartDrawing">
    <cdr:from>
      <cdr:x>0.30966</cdr:x>
      <cdr:y>0.03048</cdr:y>
    </cdr:from>
    <cdr:to>
      <cdr:x>0.39512</cdr:x>
      <cdr:y>0.09434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126009" y="116325"/>
          <a:ext cx="586721" cy="243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0.41953</cdr:x>
      <cdr:y>0.03238</cdr:y>
    </cdr:from>
    <cdr:to>
      <cdr:x>0.5</cdr:x>
      <cdr:y>0.09434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80335" y="123577"/>
          <a:ext cx="552475" cy="236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0.5283</cdr:x>
      <cdr:y>0.0381</cdr:y>
    </cdr:from>
    <cdr:to>
      <cdr:x>0.62586</cdr:x>
      <cdr:y>0.11321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627107" y="145407"/>
          <a:ext cx="669799" cy="286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0.14428</cdr:x>
      <cdr:y>0.18857</cdr:y>
    </cdr:from>
    <cdr:to>
      <cdr:x>0.19645</cdr:x>
      <cdr:y>0.22667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V="1">
          <a:off x="990600" y="754380"/>
          <a:ext cx="35814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0.11966</cdr:x>
      <cdr:y>0.12256</cdr:y>
    </cdr:from>
    <cdr:to>
      <cdr:x>0.20758</cdr:x>
      <cdr:y>0.22395</cdr:y>
    </cdr:to>
    <cdr:sp macro="" textlink="">
      <cdr:nvSpPr>
        <cdr:cNvPr id="23" name="TextBox 22"/>
        <cdr:cNvSpPr txBox="1"/>
      </cdr:nvSpPr>
      <cdr:spPr>
        <a:xfrm xmlns:a="http://schemas.openxmlformats.org/drawingml/2006/main" rot="20130486">
          <a:off x="821564" y="467752"/>
          <a:ext cx="603626" cy="386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Calibri" pitchFamily="34" charset="0"/>
              <a:cs typeface="Calibri" pitchFamily="34" charset="0"/>
            </a:rPr>
            <a:t>125,7%</a:t>
          </a:r>
        </a:p>
      </cdr:txBody>
    </cdr:sp>
  </cdr:relSizeAnchor>
  <cdr:relSizeAnchor xmlns:cdr="http://schemas.openxmlformats.org/drawingml/2006/chartDrawing">
    <cdr:from>
      <cdr:x>0.12133</cdr:x>
      <cdr:y>0.18824</cdr:y>
    </cdr:from>
    <cdr:to>
      <cdr:x>0.20069</cdr:x>
      <cdr:y>0.23081</cdr:y>
    </cdr:to>
    <cdr:sp macro="" textlink="">
      <cdr:nvSpPr>
        <cdr:cNvPr id="24" name="Стрелка вправо 23"/>
        <cdr:cNvSpPr/>
      </cdr:nvSpPr>
      <cdr:spPr>
        <a:xfrm xmlns:a="http://schemas.openxmlformats.org/drawingml/2006/main" rot="20025830">
          <a:off x="833025" y="753060"/>
          <a:ext cx="544843" cy="17028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0.24956</cdr:x>
      <cdr:y>0.09858</cdr:y>
    </cdr:from>
    <cdr:to>
      <cdr:x>0.31615</cdr:x>
      <cdr:y>0.13563</cdr:y>
    </cdr:to>
    <cdr:sp macro="" textlink="">
      <cdr:nvSpPr>
        <cdr:cNvPr id="25" name="Стрелка вправо 24"/>
        <cdr:cNvSpPr/>
      </cdr:nvSpPr>
      <cdr:spPr>
        <a:xfrm xmlns:a="http://schemas.openxmlformats.org/drawingml/2006/main" rot="20134637">
          <a:off x="1713395" y="376221"/>
          <a:ext cx="457182" cy="1413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0.24317</cdr:x>
      <cdr:y>0.03245</cdr:y>
    </cdr:from>
    <cdr:to>
      <cdr:x>0.34568</cdr:x>
      <cdr:y>0.16856</cdr:y>
    </cdr:to>
    <cdr:sp macro="" textlink="">
      <cdr:nvSpPr>
        <cdr:cNvPr id="26" name="TextBox 25"/>
        <cdr:cNvSpPr txBox="1"/>
      </cdr:nvSpPr>
      <cdr:spPr>
        <a:xfrm xmlns:a="http://schemas.openxmlformats.org/drawingml/2006/main" rot="20125970">
          <a:off x="1669497" y="123825"/>
          <a:ext cx="703794" cy="51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Calibri" pitchFamily="34" charset="0"/>
              <a:cs typeface="Calibri" pitchFamily="34" charset="0"/>
            </a:rPr>
            <a:t>114,2%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9" tIns="45240" rIns="90479" bIns="4524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1"/>
            <a:ext cx="5389240" cy="4442375"/>
          </a:xfrm>
          <a:prstGeom prst="rect">
            <a:avLst/>
          </a:prstGeom>
        </p:spPr>
        <p:txBody>
          <a:bodyPr vert="horz" lIns="90479" tIns="45240" rIns="90479" bIns="452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479" tIns="45240" rIns="90479" bIns="45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решени</a:t>
            </a:r>
            <a:r>
              <a:rPr lang="ru-RU" alt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Совета народных депутатов муниципального образования Ковардицкое Муромского района от 21.12.2023 №   «О бюджете муниципального образования Ковардицкое на 2024 год и на плановый период 2025 и 2026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661,0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ростом на 14,2% </a:t>
            </a:r>
            <a:r>
              <a:rPr lang="ru-RU" altLang="ru-RU" sz="1200" dirty="0">
                <a:latin typeface="Times New Roman" pitchFamily="18" charset="0"/>
              </a:rPr>
              <a:t>к уровню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года. </a:t>
            </a:r>
            <a:r>
              <a:rPr lang="ru-RU" altLang="ru-RU" sz="1200" dirty="0" smtClean="0">
                <a:latin typeface="Times New Roman" pitchFamily="18" charset="0"/>
              </a:rPr>
              <a:t> Рост объясняется увеличением ожидаемого поступления доходов от аренды земельных участков.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      Структуру </a:t>
            </a:r>
            <a:r>
              <a:rPr lang="ru-RU" altLang="ru-RU" sz="1200" dirty="0">
                <a:latin typeface="Times New Roman" pitchFamily="18" charset="0"/>
              </a:rPr>
              <a:t>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году – </a:t>
            </a:r>
            <a:r>
              <a:rPr lang="ru-RU" altLang="ru-RU" sz="1200" dirty="0" smtClean="0">
                <a:latin typeface="Times New Roman" pitchFamily="18" charset="0"/>
              </a:rPr>
              <a:t>78,4%, в 2024 – 2026 годах </a:t>
            </a:r>
            <a:r>
              <a:rPr lang="ru-RU" altLang="ru-RU" sz="1200" dirty="0">
                <a:latin typeface="Times New Roman" pitchFamily="18" charset="0"/>
              </a:rPr>
              <a:t>по </a:t>
            </a:r>
            <a:r>
              <a:rPr lang="ru-RU" altLang="ru-RU" sz="1200" dirty="0" smtClean="0">
                <a:latin typeface="Times New Roman" pitchFamily="18" charset="0"/>
              </a:rPr>
              <a:t>93,9%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>
                <a:latin typeface="Times New Roman" pitchFamily="18" charset="0"/>
              </a:rPr>
              <a:t> в </a:t>
            </a:r>
            <a:r>
              <a:rPr lang="ru-RU" altLang="ru-RU" sz="1600" b="1" dirty="0" smtClean="0">
                <a:latin typeface="Times New Roman" pitchFamily="18" charset="0"/>
              </a:rPr>
              <a:t>2022 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1930"/>
              </p:ext>
            </p:extLst>
          </p:nvPr>
        </p:nvGraphicFramePr>
        <p:xfrm>
          <a:off x="1139190" y="1052736"/>
          <a:ext cx="68656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7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62008720"/>
              </p:ext>
            </p:extLst>
          </p:nvPr>
        </p:nvGraphicFramePr>
        <p:xfrm>
          <a:off x="571500" y="603375"/>
          <a:ext cx="8002588" cy="2986407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1577,2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2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6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1787,7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8972320"/>
              </p:ext>
            </p:extLst>
          </p:nvPr>
        </p:nvGraphicFramePr>
        <p:xfrm>
          <a:off x="960438" y="4267200"/>
          <a:ext cx="7177087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Лист" r:id="rId3" imgW="5623560" imgH="1516380" progId="Excel.Sheet.8">
                  <p:embed/>
                </p:oleObj>
              </mc:Choice>
              <mc:Fallback>
                <p:oleObj name="Лист" r:id="rId3" imgW="5623560" imgH="15163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267200"/>
                        <a:ext cx="7177087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1787,7 рублей </a:t>
            </a:r>
            <a:r>
              <a:rPr lang="ru-RU" altLang="ru-RU" sz="16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1058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662880" y="5013176"/>
            <a:ext cx="8229600" cy="1656184"/>
          </a:xfrm>
        </p:spPr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48173,3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рублей, в том числе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дотации бюджетам сельских поселений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25667,0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53,3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–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14709,8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субвенций –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831,8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 – 6964,7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2025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уменьшатся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сравнении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26,7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и ожидаются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312,3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данные средства запланированы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780,2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снижением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1600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в 2022 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69732"/>
              </p:ext>
            </p:extLst>
          </p:nvPr>
        </p:nvGraphicFramePr>
        <p:xfrm>
          <a:off x="601663" y="963613"/>
          <a:ext cx="8062912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Лист" r:id="rId3" imgW="8564880" imgH="3223260" progId="Excel.Sheet.8">
                  <p:embed/>
                </p:oleObj>
              </mc:Choice>
              <mc:Fallback>
                <p:oleObj name="Лист" r:id="rId3" imgW="8564880" imgH="32232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963613"/>
                        <a:ext cx="8062912" cy="404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283969" y="840581"/>
            <a:ext cx="782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26,7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347176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-1,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+2,4%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40690,9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41651,8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54963" y="655915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48173,3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312,3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780,2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06002" y="4797152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35%, 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«Культура, кинематография» - 22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 - 0,02% и «Физическая культура и спорт» - 0,02%.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92,4 %,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86,9%,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84,7%.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запланировано 62154,01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49693,7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995948"/>
            <a:ext cx="4320579" cy="39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0" y="1124744"/>
            <a:ext cx="4765620" cy="35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95536" y="0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05354"/>
              </p:ext>
            </p:extLst>
          </p:nvPr>
        </p:nvGraphicFramePr>
        <p:xfrm>
          <a:off x="215516" y="914940"/>
          <a:ext cx="8784976" cy="5754420"/>
        </p:xfrm>
        <a:graphic>
          <a:graphicData uri="http://schemas.openxmlformats.org/drawingml/2006/table">
            <a:tbl>
              <a:tblPr/>
              <a:tblGrid>
                <a:gridCol w="4176465"/>
                <a:gridCol w="288032"/>
                <a:gridCol w="288032"/>
                <a:gridCol w="936104"/>
                <a:gridCol w="725359"/>
                <a:gridCol w="844234"/>
                <a:gridCol w="781191"/>
                <a:gridCol w="745559"/>
              </a:tblGrid>
              <a:tr h="52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Подраз-дел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21 752,50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25 808,50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176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18 414,60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20 873,60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87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36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50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3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10 227,70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20 499,50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19 484,20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54 467,60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67 246,80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51 919,30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51 988,20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535523"/>
            <a:ext cx="8470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«Культура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«Охрана окружающей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2023-2026 годы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9626 человек)</a:t>
            </a:r>
            <a:endParaRPr lang="ru-RU" alt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31090"/>
              </p:ext>
            </p:extLst>
          </p:nvPr>
        </p:nvGraphicFramePr>
        <p:xfrm>
          <a:off x="395537" y="2060848"/>
          <a:ext cx="8399212" cy="3397466"/>
        </p:xfrm>
        <a:graphic>
          <a:graphicData uri="http://schemas.openxmlformats.org/drawingml/2006/table">
            <a:tbl>
              <a:tblPr/>
              <a:tblGrid>
                <a:gridCol w="751681"/>
                <a:gridCol w="2625437"/>
                <a:gridCol w="751681"/>
                <a:gridCol w="610059"/>
                <a:gridCol w="610059"/>
                <a:gridCol w="610059"/>
                <a:gridCol w="610059"/>
                <a:gridCol w="610059"/>
                <a:gridCol w="610059"/>
                <a:gridCol w="610059"/>
              </a:tblGrid>
              <a:tr h="225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(оценка)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0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5 658,38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6 985,95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449,47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5 393,65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2 259,77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2 425,67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2 556,46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9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534,04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1 062,51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2 129,60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44624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600" b="1" dirty="0">
                <a:latin typeface="Times New Roman" pitchFamily="18" charset="0"/>
              </a:rPr>
              <a:t> в разрезе муниципальных программ (тыс. рублей</a:t>
            </a:r>
            <a:r>
              <a:rPr lang="ru-RU" altLang="ru-RU" sz="1600" b="1" dirty="0" smtClean="0">
                <a:latin typeface="Times New Roman" pitchFamily="18" charset="0"/>
              </a:rPr>
              <a:t>)</a:t>
            </a:r>
            <a:br>
              <a:rPr lang="ru-RU" altLang="ru-RU" sz="1600" b="1" dirty="0" smtClean="0">
                <a:latin typeface="Times New Roman" pitchFamily="18" charset="0"/>
              </a:rPr>
            </a:br>
            <a:endParaRPr lang="ru-RU" alt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12606"/>
              </p:ext>
            </p:extLst>
          </p:nvPr>
        </p:nvGraphicFramePr>
        <p:xfrm>
          <a:off x="179512" y="1099656"/>
          <a:ext cx="8784975" cy="5353680"/>
        </p:xfrm>
        <a:graphic>
          <a:graphicData uri="http://schemas.openxmlformats.org/drawingml/2006/table">
            <a:tbl>
              <a:tblPr/>
              <a:tblGrid>
                <a:gridCol w="4104456"/>
                <a:gridCol w="288032"/>
                <a:gridCol w="288032"/>
                <a:gridCol w="792088"/>
                <a:gridCol w="720080"/>
                <a:gridCol w="864096"/>
                <a:gridCol w="864096"/>
                <a:gridCol w="864095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1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54 467,42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67 246,81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51 919,30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51 988,20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21 752,41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25 808,50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9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1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8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18 414,60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20 873,60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15 174,09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8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1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7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29086"/>
              </p:ext>
            </p:extLst>
          </p:nvPr>
        </p:nvGraphicFramePr>
        <p:xfrm>
          <a:off x="179512" y="301298"/>
          <a:ext cx="8784977" cy="6463439"/>
        </p:xfrm>
        <a:graphic>
          <a:graphicData uri="http://schemas.openxmlformats.org/drawingml/2006/table">
            <a:tbl>
              <a:tblPr/>
              <a:tblGrid>
                <a:gridCol w="4032448"/>
                <a:gridCol w="288032"/>
                <a:gridCol w="360040"/>
                <a:gridCol w="864096"/>
                <a:gridCol w="864096"/>
                <a:gridCol w="720080"/>
                <a:gridCol w="864096"/>
                <a:gridCol w="792089"/>
              </a:tblGrid>
              <a:tr h="579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14" marR="3014" marT="30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14" marR="3014" marT="30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014" marR="3014" marT="30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5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52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Ковардицкое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6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10 227,65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9 904,31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5 874,60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4 527,18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1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1 008,51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848,21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«Капитальный ремонт жилищного фонда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9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66367"/>
              </p:ext>
            </p:extLst>
          </p:nvPr>
        </p:nvGraphicFramePr>
        <p:xfrm>
          <a:off x="179512" y="300466"/>
          <a:ext cx="8784975" cy="6325081"/>
        </p:xfrm>
        <a:graphic>
          <a:graphicData uri="http://schemas.openxmlformats.org/drawingml/2006/table">
            <a:tbl>
              <a:tblPr/>
              <a:tblGrid>
                <a:gridCol w="4248472"/>
                <a:gridCol w="288032"/>
                <a:gridCol w="288032"/>
                <a:gridCol w="792088"/>
                <a:gridCol w="792088"/>
                <a:gridCol w="792088"/>
                <a:gridCol w="792088"/>
                <a:gridCol w="792087"/>
              </a:tblGrid>
              <a:tr h="681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591" marR="3591" marT="35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591" marR="3591" marT="359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591" marR="3591" marT="359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муниципальном образовании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7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муниципальном образовании 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19 484,20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7 478,15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Сосновского на территории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7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«Благоустройство территории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3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«Развитие культуры муниципального образования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9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2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3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7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6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2908765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95537" y="1700808"/>
            <a:ext cx="3919168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 dirty="0">
                <a:latin typeface="Times New Roman" pitchFamily="18" charset="0"/>
              </a:rPr>
              <a:t>- субсидии – </a:t>
            </a:r>
            <a:r>
              <a:rPr lang="ru-RU" altLang="ru-RU" sz="1200" dirty="0" smtClean="0">
                <a:latin typeface="Times New Roman" pitchFamily="18" charset="0"/>
              </a:rPr>
              <a:t>14709,8 </a:t>
            </a:r>
            <a:r>
              <a:rPr lang="ru-RU" altLang="ru-RU" sz="12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субвенции – </a:t>
            </a:r>
            <a:r>
              <a:rPr lang="ru-RU" altLang="ru-RU" sz="1200" dirty="0" smtClean="0">
                <a:latin typeface="Times New Roman" pitchFamily="18" charset="0"/>
              </a:rPr>
              <a:t>831,8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дотации – 672,0 тыс. рублей.</a:t>
            </a:r>
            <a:endParaRPr lang="ru-RU" altLang="ru-RU" sz="12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95538" y="2908765"/>
            <a:ext cx="3915650" cy="363618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552884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1690,2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2928579"/>
            <a:ext cx="3640138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24995,0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12743,0 </a:t>
            </a:r>
            <a:r>
              <a:rPr lang="ru-RU" altLang="ru-RU" sz="1200" i="1" dirty="0">
                <a:latin typeface="Times New Roman" pitchFamily="18" charset="0"/>
              </a:rPr>
              <a:t>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200" i="1" dirty="0" smtClean="0">
                <a:latin typeface="Times New Roman" pitchFamily="18" charset="0"/>
              </a:rPr>
              <a:t>-12252,0 тыс. рублей;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 1964,7 тыс</a:t>
            </a:r>
            <a:r>
              <a:rPr lang="ru-RU" altLang="ru-RU" sz="1200" dirty="0">
                <a:latin typeface="Times New Roman" pitchFamily="18" charset="0"/>
              </a:rPr>
              <a:t>. рублей</a:t>
            </a:r>
            <a:r>
              <a:rPr lang="ru-RU" altLang="ru-RU" sz="1200" dirty="0" smtClean="0">
                <a:latin typeface="Times New Roman" pitchFamily="18" charset="0"/>
              </a:rPr>
              <a:t>.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иные межбюджетные трансферты на мероприятия в части осуществления дорожной деятельности (зимнее содержание автомобильных дорог) – 4500,0 тыс. рублей</a:t>
            </a:r>
            <a:r>
              <a:rPr lang="ru-RU" altLang="ru-RU" sz="1200" dirty="0" smtClean="0">
                <a:latin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723631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108915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360627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23.11.2023 </a:t>
            </a:r>
            <a:r>
              <a:rPr lang="ru-RU" altLang="ru-RU" sz="1600">
                <a:latin typeface="Times New Roman" pitchFamily="18" charset="0"/>
              </a:rPr>
              <a:t>№ </a:t>
            </a:r>
            <a:r>
              <a:rPr lang="ru-RU" altLang="ru-RU" sz="1600" smtClean="0">
                <a:latin typeface="Times New Roman" pitchFamily="18" charset="0"/>
              </a:rPr>
              <a:t>55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года, 11-00 часов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altLang="ru-RU" sz="1600" dirty="0">
                <a:latin typeface="Times New Roman" pitchFamily="18" charset="0"/>
              </a:rPr>
              <a:t>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</a:t>
            </a:r>
            <a:r>
              <a:rPr lang="ru-RU" altLang="ru-RU" sz="1600" dirty="0" smtClean="0">
                <a:latin typeface="Times New Roman" pitchFamily="18" charset="0"/>
              </a:rPr>
              <a:t>заседаний;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 smtClean="0">
                <a:latin typeface="Times New Roman" pitchFamily="18" charset="0"/>
              </a:rPr>
              <a:t>права </a:t>
            </a:r>
            <a:r>
              <a:rPr lang="ru-RU" altLang="ru-RU" sz="1600" dirty="0">
                <a:latin typeface="Times New Roman" pitchFamily="18" charset="0"/>
              </a:rPr>
              <a:t>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на 2024 год и на плановый период 2025 и 2026 годов» жители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могут направлять в комиссию, расположенную по адресу: Муромский района, с. </a:t>
            </a:r>
            <a:r>
              <a:rPr lang="ru-RU" sz="1600" dirty="0" err="1">
                <a:latin typeface="Times New Roman" pitchFamily="18" charset="0"/>
              </a:rPr>
              <a:t>Ковардицы</a:t>
            </a:r>
            <a:r>
              <a:rPr lang="ru-RU" sz="1600" dirty="0">
                <a:latin typeface="Times New Roman" pitchFamily="18" charset="0"/>
              </a:rPr>
              <a:t>, ул. Дзержинского, д. 94-а, письменно или посредством официального сайта администрации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телекоммуникационной сети Интернет http://kovardici.ru/, в срок до </a:t>
            </a:r>
            <a:r>
              <a:rPr lang="ru-RU" sz="1600" dirty="0" smtClean="0">
                <a:latin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</a:rPr>
              <a:t>декабря 2023 года.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3485" y="2082338"/>
            <a:ext cx="808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45235"/>
              </p:ext>
            </p:extLst>
          </p:nvPr>
        </p:nvGraphicFramePr>
        <p:xfrm>
          <a:off x="606433" y="3036445"/>
          <a:ext cx="8088751" cy="3288906"/>
        </p:xfrm>
        <a:graphic>
          <a:graphicData uri="http://schemas.openxmlformats.org/drawingml/2006/table">
            <a:tbl>
              <a:tblPr/>
              <a:tblGrid>
                <a:gridCol w="2994727"/>
                <a:gridCol w="1273506"/>
                <a:gridCol w="1273506"/>
                <a:gridCol w="1273506"/>
                <a:gridCol w="1273506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39 200,00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944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39483,70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42730,00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46150,00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49610,00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4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3 810,90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3 246,30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573486" y="937490"/>
            <a:ext cx="8087576" cy="90733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cmpd="tri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171" y="998869"/>
            <a:ext cx="7907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практики инициативного бюджетирования в расходной части бюджета предусмотрены средства на поддержку инициатив граждан в рамках муниципальной программы «Развитие культуры муниципального образования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30,0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2483768" y="506425"/>
            <a:ext cx="4104456" cy="35071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cmpd="tri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06426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решением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21.12.2023 №      «О 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на 2024 год и на плановый период 2025 и 2026 годов» можно ознакомиться в газете «Муромский край. Документы» от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</a:rPr>
              <a:t>28.11.2023 № 132 (5040)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 smtClean="0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14917"/>
              </p:ext>
            </p:extLst>
          </p:nvPr>
        </p:nvGraphicFramePr>
        <p:xfrm>
          <a:off x="5004048" y="1052736"/>
          <a:ext cx="3850005" cy="1935480"/>
        </p:xfrm>
        <a:graphic>
          <a:graphicData uri="http://schemas.openxmlformats.org/drawingml/2006/table">
            <a:tbl>
              <a:tblPr firstRow="1" firstCol="1" bandRow="1"/>
              <a:tblGrid>
                <a:gridCol w="3850005"/>
              </a:tblGrid>
              <a:tr h="23812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9626 чел – численность постоянного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5074 чел. – численность трудоспособного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1339 чел. – численность населения моложе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3213 чел. – численность населения старше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28945"/>
              </p:ext>
            </p:extLst>
          </p:nvPr>
        </p:nvGraphicFramePr>
        <p:xfrm>
          <a:off x="467544" y="3717032"/>
          <a:ext cx="4176464" cy="2597979"/>
        </p:xfrm>
        <a:graphic>
          <a:graphicData uri="http://schemas.openxmlformats.org/drawingml/2006/table">
            <a:tbl>
              <a:tblPr firstRow="1" firstCol="1" bandRow="1"/>
              <a:tblGrid>
                <a:gridCol w="1043905"/>
                <a:gridCol w="1043905"/>
                <a:gridCol w="1044327"/>
                <a:gridCol w="1044327"/>
              </a:tblGrid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Сентябрь 2023 в %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Январь-сентябрь 2023 года в % к январю-сентябрю 2022 года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 сентябрю 2022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 августу 2022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потреби-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тельских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цен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100,87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106,0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r="8585"/>
          <a:stretch/>
        </p:blipFill>
        <p:spPr bwMode="auto">
          <a:xfrm>
            <a:off x="323528" y="980728"/>
            <a:ext cx="44675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3153" r="3904" b="10722"/>
          <a:stretch/>
        </p:blipFill>
        <p:spPr bwMode="auto">
          <a:xfrm>
            <a:off x="4860032" y="3573016"/>
            <a:ext cx="4171951" cy="269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4 – 2026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805264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200" b="1" i="1" kern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52161"/>
              </p:ext>
            </p:extLst>
          </p:nvPr>
        </p:nvGraphicFramePr>
        <p:xfrm>
          <a:off x="292101" y="1988840"/>
          <a:ext cx="8600379" cy="3801043"/>
        </p:xfrm>
        <a:graphic>
          <a:graphicData uri="http://schemas.openxmlformats.org/drawingml/2006/table">
            <a:tbl>
              <a:tblPr/>
              <a:tblGrid>
                <a:gridCol w="2407691"/>
                <a:gridCol w="792088"/>
                <a:gridCol w="936104"/>
                <a:gridCol w="864096"/>
                <a:gridCol w="936104"/>
                <a:gridCol w="864096"/>
                <a:gridCol w="936104"/>
                <a:gridCol w="864096"/>
              </a:tblGrid>
              <a:tr h="11024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год, оценка на 01.10.2023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56725,8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64137,3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51919,3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51988,2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17208,0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41651,8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48173,3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35312,3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34780,2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54467,4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67246,8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51919,3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51988,2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2900,0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2258,4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-3109,5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96752"/>
            <a:ext cx="8713787" cy="54014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бюджетной политики на 2024-2026 годы является определение основных подходов к  формированию проекта бюджета муниципального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 2024 год и на плановый период  2025  и 2026 годов.</a:t>
            </a:r>
          </a:p>
          <a:p>
            <a:pPr algn="just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6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300" dirty="0">
                <a:latin typeface="Times New Roman" pitchFamily="18" charset="0"/>
              </a:rPr>
              <a:t>Указами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г. № 474 «О национальных целях развития Российской Федерации на период до 2030 года».</a:t>
            </a:r>
            <a:endParaRPr lang="ru-RU" altLang="ru-RU" sz="13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300" dirty="0"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политики. С этой целью главным администраторам средств необходимо обеспечить: </a:t>
            </a:r>
            <a:r>
              <a:rPr lang="ru-RU" altLang="ru-RU" sz="1300" dirty="0">
                <a:latin typeface="Times New Roman" pitchFamily="18" charset="0"/>
              </a:rPr>
              <a:t>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</a:rPr>
              <a:t>первоочередное планирование бюджетных ассигнований на исполнение действующих расходных обязательств муниципального образования.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</a:rPr>
              <a:t>принятие 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/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3. Обеспечение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сохранения в 2024 - 2026 годах достигнутых соотношений средней заработной платы отдельных категорий работников бюджетной сферы, поименованных в указах Президента Российской Федерации 2012 года,  к среднемесячному доходу от трудовой деятельности во Владимирской области</a:t>
            </a:r>
            <a:r>
              <a:rPr lang="ru-RU" sz="1300" dirty="0">
                <a:latin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4. Развитие инициативного бюджетирования в части включения в муниципальные программы мероприятий по реализации проектов инициативного бюджетирования.</a:t>
            </a: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расширение практики внедрения обоснований расходов для получателей бюджетных 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распространение применения механизма казначейского 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обеспечение открытости и прозрачности бюджетных данных.</a:t>
            </a:r>
            <a:endParaRPr lang="ru-RU" altLang="ru-RU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21.09.2023 № 665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2024 год и плановый период 202 и 2025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2022 – 2026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106086"/>
              </p:ext>
            </p:extLst>
          </p:nvPr>
        </p:nvGraphicFramePr>
        <p:xfrm>
          <a:off x="785813" y="2852738"/>
          <a:ext cx="7396162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Лист" r:id="rId3" imgW="7459980" imgH="3695700" progId="Excel.Sheet.8">
                  <p:embed/>
                </p:oleObj>
              </mc:Choice>
              <mc:Fallback>
                <p:oleObj name="Лист" r:id="rId3" imgW="7459980" imgH="3695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396162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 В 2024 </a:t>
            </a:r>
            <a:r>
              <a:rPr lang="ru-RU" altLang="ru-RU" sz="1400" dirty="0">
                <a:latin typeface="Times New Roman" pitchFamily="18" charset="0"/>
              </a:rPr>
              <a:t>году налоговые доходы бюджета муниципального образования прогнозируются в </a:t>
            </a:r>
            <a:r>
              <a:rPr lang="ru-RU" altLang="ru-RU" sz="1400" dirty="0" smtClean="0">
                <a:latin typeface="Times New Roman" pitchFamily="18" charset="0"/>
              </a:rPr>
              <a:t>объеме 15303,0 </a:t>
            </a:r>
            <a:r>
              <a:rPr lang="ru-RU" altLang="ru-RU" sz="1400" dirty="0">
                <a:latin typeface="Times New Roman" pitchFamily="18" charset="0"/>
              </a:rPr>
              <a:t>тыс. рублей или </a:t>
            </a:r>
            <a:r>
              <a:rPr lang="ru-RU" altLang="ru-RU" sz="1400" dirty="0" smtClean="0">
                <a:latin typeface="Times New Roman" pitchFamily="18" charset="0"/>
              </a:rPr>
              <a:t>на 5,6% выше </a:t>
            </a:r>
            <a:r>
              <a:rPr lang="ru-RU" altLang="ru-RU" sz="1400" dirty="0"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года. </a:t>
            </a:r>
            <a:r>
              <a:rPr lang="ru-RU" altLang="ru-RU" sz="1400" dirty="0" smtClean="0">
                <a:latin typeface="Times New Roman" pitchFamily="18" charset="0"/>
              </a:rPr>
              <a:t>Наибольший </a:t>
            </a:r>
            <a:r>
              <a:rPr lang="ru-RU" altLang="ru-RU" sz="14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400" dirty="0" smtClean="0">
                <a:latin typeface="Times New Roman" pitchFamily="18" charset="0"/>
              </a:rPr>
              <a:t>занимает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земельный </a:t>
            </a:r>
            <a:r>
              <a:rPr lang="ru-RU" altLang="ru-RU" sz="1400" dirty="0">
                <a:latin typeface="Times New Roman" pitchFamily="18" charset="0"/>
              </a:rPr>
              <a:t>налог (в </a:t>
            </a:r>
            <a:r>
              <a:rPr lang="ru-RU" altLang="ru-RU" sz="1400" dirty="0" smtClean="0">
                <a:latin typeface="Times New Roman" pitchFamily="18" charset="0"/>
              </a:rPr>
              <a:t>2023 году-65,7%,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2024 году-65,4%,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2025 году-66,2%,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2026 году-66,7%).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>
                <a:latin typeface="Times New Roman" pitchFamily="18" charset="0"/>
              </a:rPr>
              <a:t> в </a:t>
            </a:r>
            <a:r>
              <a:rPr lang="ru-RU" altLang="ru-RU" sz="1600" b="1" dirty="0" smtClean="0">
                <a:latin typeface="Times New Roman" pitchFamily="18" charset="0"/>
              </a:rPr>
              <a:t>2022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155770"/>
              </p:ext>
            </p:extLst>
          </p:nvPr>
        </p:nvGraphicFramePr>
        <p:xfrm>
          <a:off x="612775" y="704850"/>
          <a:ext cx="8034338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Лист" r:id="rId3" imgW="8100060" imgH="4236720" progId="Excel.Sheet.8">
                  <p:embed/>
                </p:oleObj>
              </mc:Choice>
              <mc:Fallback>
                <p:oleObj name="Лист" r:id="rId3" imgW="8100060" imgH="42367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704850"/>
                        <a:ext cx="8034338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9585</TotalTime>
  <Words>3893</Words>
  <Application>Microsoft Office PowerPoint</Application>
  <PresentationFormat>Экран (4:3)</PresentationFormat>
  <Paragraphs>1141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Лист</vt:lpstr>
      <vt:lpstr>к решению Совета народных депутатов муниципального образования Ковардицкое Муромского района от 21.12.2023 №   «О бюджете муниципального образования Ковардицкое на 2024 год и на плановый период 2025 и 2026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2024 году в сумме 48173,3 тыс. рублей, в том числе поступление дотации бюджетам сельских поселений составляет сумму 25667,0 тыс. рублей (53,3%), субсидий – 14709,8 тыс. рублей (30,5 %), субвенций – 831,8 тыс. рублей (1,7%),  межбюджетные трансферты, передаваемые бюджетам сельских поселений – 6964,7 тыс. рублей (14,5%).           В 2025 году безвозмездные поступления уменьшатся в сравнении с 2024 годом на 26,7 % и ожидаются в сумме 35312,3 тыс. рублей, в 2026 году данные средства запланированы в сумме 34780,2 тыс. рублей или со снижением к уровню 2025 года на 1,5 %.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по разделам и подразделам классификации расходов бюджетов в разрезе в разрезе муниципальных программ (тыс. рублей) 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решением Совета народных депутатов муниципального образования Ковардицкое Муромского района от 21.12.2023 №      «О бюджете муниципального образования Ковардицкое на 2024 год и на плановый период 2025 и 2026 годов» можно ознакомиться в газете «Муромский край. Документы» от 28.11.2023 № 132 (5040)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Знакова Ирина</cp:lastModifiedBy>
  <cp:revision>546</cp:revision>
  <cp:lastPrinted>2023-12-18T08:28:24Z</cp:lastPrinted>
  <dcterms:created xsi:type="dcterms:W3CDTF">2014-11-19T12:08:38Z</dcterms:created>
  <dcterms:modified xsi:type="dcterms:W3CDTF">2023-12-18T11:04:15Z</dcterms:modified>
</cp:coreProperties>
</file>