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23"/>
  </p:notesMasterIdLst>
  <p:sldIdLst>
    <p:sldId id="256" r:id="rId2"/>
    <p:sldId id="257" r:id="rId3"/>
    <p:sldId id="302" r:id="rId4"/>
    <p:sldId id="291" r:id="rId5"/>
    <p:sldId id="266" r:id="rId6"/>
    <p:sldId id="258" r:id="rId7"/>
    <p:sldId id="277" r:id="rId8"/>
    <p:sldId id="312" r:id="rId9"/>
    <p:sldId id="313" r:id="rId10"/>
    <p:sldId id="314" r:id="rId11"/>
    <p:sldId id="315" r:id="rId12"/>
    <p:sldId id="316" r:id="rId13"/>
    <p:sldId id="260" r:id="rId14"/>
    <p:sldId id="286" r:id="rId15"/>
    <p:sldId id="285" r:id="rId16"/>
    <p:sldId id="303" r:id="rId17"/>
    <p:sldId id="305" r:id="rId18"/>
    <p:sldId id="306" r:id="rId19"/>
    <p:sldId id="288" r:id="rId20"/>
    <p:sldId id="262" r:id="rId21"/>
    <p:sldId id="263" r:id="rId22"/>
  </p:sldIdLst>
  <p:sldSz cx="9144000" cy="6858000" type="screen4x3"/>
  <p:notesSz cx="6735763" cy="98694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6F4"/>
    <a:srgbClr val="CCFFFF"/>
    <a:srgbClr val="CCFFCC"/>
    <a:srgbClr val="601781"/>
    <a:srgbClr val="FFFF99"/>
    <a:srgbClr val="54CC79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0" autoAdjust="0"/>
  </p:normalViewPr>
  <p:slideViewPr>
    <p:cSldViewPr>
      <p:cViewPr>
        <p:scale>
          <a:sx n="100" d="100"/>
          <a:sy n="100" d="100"/>
        </p:scale>
        <p:origin x="-2040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716660694882619E-2"/>
          <c:y val="3.6946104520881325E-2"/>
          <c:w val="0.5777278672574363"/>
          <c:h val="0.79845923828170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Лист1!$D$2:$H$2</c:f>
              <c:strCache>
                <c:ptCount val="5"/>
                <c:pt idx="0">
                  <c:v>2022 год (факт)</c:v>
                </c:pt>
                <c:pt idx="1">
                  <c:v>2023 год (план на 01.10.2023)</c:v>
                </c:pt>
                <c:pt idx="2">
                  <c:v>2024 год (прогноз)</c:v>
                </c:pt>
                <c:pt idx="3">
                  <c:v>2025 год 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Лист1!$D$3:$H$3</c:f>
              <c:numCache>
                <c:formatCode>General</c:formatCode>
                <c:ptCount val="5"/>
                <c:pt idx="0">
                  <c:v>412.8</c:v>
                </c:pt>
                <c:pt idx="1">
                  <c:v>454</c:v>
                </c:pt>
                <c:pt idx="2">
                  <c:v>621</c:v>
                </c:pt>
                <c:pt idx="3">
                  <c:v>621</c:v>
                </c:pt>
                <c:pt idx="4">
                  <c:v>621</c:v>
                </c:pt>
              </c:numCache>
            </c:numRef>
          </c:val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Лист1!$D$2:$H$2</c:f>
              <c:strCache>
                <c:ptCount val="5"/>
                <c:pt idx="0">
                  <c:v>2022 год (факт)</c:v>
                </c:pt>
                <c:pt idx="1">
                  <c:v>2023 год (план на 01.10.2023)</c:v>
                </c:pt>
                <c:pt idx="2">
                  <c:v>2024 год (прогноз)</c:v>
                </c:pt>
                <c:pt idx="3">
                  <c:v>2025 год 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Лист1!$D$4:$H$4</c:f>
              <c:numCache>
                <c:formatCode>General</c:formatCode>
                <c:ptCount val="5"/>
                <c:pt idx="0">
                  <c:v>0</c:v>
                </c:pt>
                <c:pt idx="1">
                  <c:v>82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Лист1!$C$5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Лист1!$D$2:$H$2</c:f>
              <c:strCache>
                <c:ptCount val="5"/>
                <c:pt idx="0">
                  <c:v>2022 год (факт)</c:v>
                </c:pt>
                <c:pt idx="1">
                  <c:v>2023 год (план на 01.10.2023)</c:v>
                </c:pt>
                <c:pt idx="2">
                  <c:v>2024 год (прогноз)</c:v>
                </c:pt>
                <c:pt idx="3">
                  <c:v>2025 год 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Лист1!$D$5:$H$5</c:f>
              <c:numCache>
                <c:formatCode>General</c:formatCode>
                <c:ptCount val="5"/>
                <c:pt idx="0">
                  <c:v>47.7</c:v>
                </c:pt>
                <c:pt idx="1">
                  <c:v>43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737600"/>
        <c:axId val="117706752"/>
        <c:axId val="0"/>
      </c:bar3DChart>
      <c:catAx>
        <c:axId val="103737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7706752"/>
        <c:crosses val="autoZero"/>
        <c:auto val="1"/>
        <c:lblAlgn val="ctr"/>
        <c:lblOffset val="100"/>
        <c:noMultiLvlLbl val="0"/>
      </c:catAx>
      <c:valAx>
        <c:axId val="117706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737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67789944680884"/>
          <c:y val="0.11232871400033122"/>
          <c:w val="0.24822332141889586"/>
          <c:h val="0.775342571999337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0.07991</cdr:x>
      <cdr:y>0.52706</cdr:y>
    </cdr:from>
    <cdr:to>
      <cdr:x>0.18646</cdr:x>
      <cdr:y>0.62365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8640" y="2411730"/>
          <a:ext cx="731520" cy="441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0.09656</cdr:x>
      <cdr:y>0.57202</cdr:y>
    </cdr:from>
    <cdr:to>
      <cdr:x>0.17647</cdr:x>
      <cdr:y>0.77186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940" y="2617470"/>
          <a:ext cx="5486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412,8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89,6%</a:t>
          </a:r>
        </a:p>
      </cdr:txBody>
    </cdr:sp>
  </cdr:relSizeAnchor>
  <cdr:relSizeAnchor xmlns:cdr="http://schemas.openxmlformats.org/drawingml/2006/chartDrawing">
    <cdr:from>
      <cdr:x>0.202</cdr:x>
      <cdr:y>0.57202</cdr:y>
    </cdr:from>
    <cdr:to>
      <cdr:x>0.29024</cdr:x>
      <cdr:y>0.73585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86855" y="2183071"/>
          <a:ext cx="605795" cy="625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454,0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78,4%</a:t>
          </a:r>
        </a:p>
      </cdr:txBody>
    </cdr:sp>
  </cdr:relSizeAnchor>
  <cdr:relSizeAnchor xmlns:cdr="http://schemas.openxmlformats.org/drawingml/2006/chartDrawing">
    <cdr:from>
      <cdr:x>0.30966</cdr:x>
      <cdr:y>0.57535</cdr:y>
    </cdr:from>
    <cdr:to>
      <cdr:x>0.39512</cdr:x>
      <cdr:y>0.73585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26009" y="2195780"/>
          <a:ext cx="586722" cy="612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621,0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93,9%</a:t>
          </a:r>
        </a:p>
      </cdr:txBody>
    </cdr:sp>
  </cdr:relSizeAnchor>
  <cdr:relSizeAnchor xmlns:cdr="http://schemas.openxmlformats.org/drawingml/2006/chartDrawing">
    <cdr:from>
      <cdr:x>0.43396</cdr:x>
      <cdr:y>0.62365</cdr:y>
    </cdr:from>
    <cdr:to>
      <cdr:x>0.56715</cdr:x>
      <cdr:y>0.82348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79420" y="28536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0.41731</cdr:x>
      <cdr:y>0.57868</cdr:y>
    </cdr:from>
    <cdr:to>
      <cdr:x>0.58158</cdr:x>
      <cdr:y>0.86012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65120" y="2647950"/>
          <a:ext cx="1127760" cy="1287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621,0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93,9%</a:t>
          </a:r>
        </a:p>
      </cdr:txBody>
    </cdr:sp>
  </cdr:relSizeAnchor>
  <cdr:relSizeAnchor xmlns:cdr="http://schemas.openxmlformats.org/drawingml/2006/chartDrawing">
    <cdr:from>
      <cdr:x>0.52386</cdr:x>
      <cdr:y>0.57702</cdr:y>
    </cdr:from>
    <cdr:to>
      <cdr:x>0.69589</cdr:x>
      <cdr:y>0.82515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96640" y="2640330"/>
          <a:ext cx="1181100" cy="1135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621,0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93,9%</a:t>
          </a:r>
        </a:p>
      </cdr:txBody>
    </cdr:sp>
  </cdr:relSizeAnchor>
  <cdr:relSizeAnchor xmlns:cdr="http://schemas.openxmlformats.org/drawingml/2006/chartDrawing">
    <cdr:from>
      <cdr:x>0.10145</cdr:x>
      <cdr:y>0.30189</cdr:y>
    </cdr:from>
    <cdr:to>
      <cdr:x>0.18358</cdr:x>
      <cdr:y>0.43194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96506" y="1152128"/>
          <a:ext cx="563874" cy="496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47,7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10,4%</a:t>
          </a:r>
        </a:p>
      </cdr:txBody>
    </cdr:sp>
  </cdr:relSizeAnchor>
  <cdr:relSizeAnchor xmlns:cdr="http://schemas.openxmlformats.org/drawingml/2006/chartDrawing">
    <cdr:from>
      <cdr:x>0.20311</cdr:x>
      <cdr:y>0.17402</cdr:y>
    </cdr:from>
    <cdr:to>
      <cdr:x>0.29024</cdr:x>
      <cdr:y>0.30189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394477" y="664134"/>
          <a:ext cx="598174" cy="487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43,0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7,4%</a:t>
          </a:r>
        </a:p>
      </cdr:txBody>
    </cdr:sp>
  </cdr:relSizeAnchor>
  <cdr:relSizeAnchor xmlns:cdr="http://schemas.openxmlformats.org/drawingml/2006/chartDrawing">
    <cdr:from>
      <cdr:x>0.20633</cdr:x>
      <cdr:y>0.26415</cdr:y>
    </cdr:from>
    <cdr:to>
      <cdr:x>0.29235</cdr:x>
      <cdr:y>0.41529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416586" y="1008112"/>
          <a:ext cx="590580" cy="576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82,0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14,2%</a:t>
          </a:r>
        </a:p>
      </cdr:txBody>
    </cdr:sp>
  </cdr:relSizeAnchor>
  <cdr:relSizeAnchor xmlns:cdr="http://schemas.openxmlformats.org/drawingml/2006/chartDrawing">
    <cdr:from>
      <cdr:x>0.30966</cdr:x>
      <cdr:y>0.09242</cdr:y>
    </cdr:from>
    <cdr:to>
      <cdr:x>0.38463</cdr:x>
      <cdr:y>0.24528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126009" y="352714"/>
          <a:ext cx="514714" cy="583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40,0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6,1%</a:t>
          </a:r>
        </a:p>
      </cdr:txBody>
    </cdr:sp>
  </cdr:relSizeAnchor>
  <cdr:relSizeAnchor xmlns:cdr="http://schemas.openxmlformats.org/drawingml/2006/chartDrawing">
    <cdr:from>
      <cdr:x>0.41731</cdr:x>
      <cdr:y>0.09409</cdr:y>
    </cdr:from>
    <cdr:to>
      <cdr:x>0.49432</cdr:x>
      <cdr:y>0.22642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865092" y="359087"/>
          <a:ext cx="528712" cy="505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40,0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6,1%</a:t>
          </a:r>
        </a:p>
      </cdr:txBody>
    </cdr:sp>
  </cdr:relSizeAnchor>
  <cdr:relSizeAnchor xmlns:cdr="http://schemas.openxmlformats.org/drawingml/2006/chartDrawing">
    <cdr:from>
      <cdr:x>0.5283</cdr:x>
      <cdr:y>0.09076</cdr:y>
    </cdr:from>
    <cdr:to>
      <cdr:x>0.60488</cdr:x>
      <cdr:y>0.22642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627107" y="346379"/>
          <a:ext cx="525783" cy="517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40,0</a:t>
          </a:r>
        </a:p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6,1%</a:t>
          </a:r>
        </a:p>
      </cdr:txBody>
    </cdr:sp>
  </cdr:relSizeAnchor>
  <cdr:relSizeAnchor xmlns:cdr="http://schemas.openxmlformats.org/drawingml/2006/chartDrawing">
    <cdr:from>
      <cdr:x>0.10145</cdr:x>
      <cdr:y>0.24528</cdr:y>
    </cdr:from>
    <cdr:to>
      <cdr:x>0.17754</cdr:x>
      <cdr:y>0.31604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696506" y="936104"/>
          <a:ext cx="522405" cy="27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460,5</a:t>
          </a:r>
        </a:p>
      </cdr:txBody>
    </cdr:sp>
  </cdr:relSizeAnchor>
  <cdr:relSizeAnchor xmlns:cdr="http://schemas.openxmlformats.org/drawingml/2006/chartDrawing">
    <cdr:from>
      <cdr:x>0.19584</cdr:x>
      <cdr:y>0.13208</cdr:y>
    </cdr:from>
    <cdr:to>
      <cdr:x>0.27692</cdr:x>
      <cdr:y>0.22743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344578" y="504056"/>
          <a:ext cx="556664" cy="363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579,0</a:t>
          </a:r>
        </a:p>
      </cdr:txBody>
    </cdr:sp>
  </cdr:relSizeAnchor>
  <cdr:relSizeAnchor xmlns:cdr="http://schemas.openxmlformats.org/drawingml/2006/chartDrawing">
    <cdr:from>
      <cdr:x>0.30966</cdr:x>
      <cdr:y>0.03048</cdr:y>
    </cdr:from>
    <cdr:to>
      <cdr:x>0.39512</cdr:x>
      <cdr:y>0.09434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126009" y="116325"/>
          <a:ext cx="586721" cy="243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661,0</a:t>
          </a:r>
        </a:p>
      </cdr:txBody>
    </cdr:sp>
  </cdr:relSizeAnchor>
  <cdr:relSizeAnchor xmlns:cdr="http://schemas.openxmlformats.org/drawingml/2006/chartDrawing">
    <cdr:from>
      <cdr:x>0.41953</cdr:x>
      <cdr:y>0.03238</cdr:y>
    </cdr:from>
    <cdr:to>
      <cdr:x>0.5</cdr:x>
      <cdr:y>0.09434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880335" y="123577"/>
          <a:ext cx="552475" cy="236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661,0</a:t>
          </a:r>
        </a:p>
      </cdr:txBody>
    </cdr:sp>
  </cdr:relSizeAnchor>
  <cdr:relSizeAnchor xmlns:cdr="http://schemas.openxmlformats.org/drawingml/2006/chartDrawing">
    <cdr:from>
      <cdr:x>0.5283</cdr:x>
      <cdr:y>0.0381</cdr:y>
    </cdr:from>
    <cdr:to>
      <cdr:x>0.62586</cdr:x>
      <cdr:y>0.11321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627107" y="145407"/>
          <a:ext cx="669799" cy="286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661,0</a:t>
          </a:r>
        </a:p>
      </cdr:txBody>
    </cdr:sp>
  </cdr:relSizeAnchor>
  <cdr:relSizeAnchor xmlns:cdr="http://schemas.openxmlformats.org/drawingml/2006/chartDrawing">
    <cdr:from>
      <cdr:x>0.14428</cdr:x>
      <cdr:y>0.18857</cdr:y>
    </cdr:from>
    <cdr:to>
      <cdr:x>0.19645</cdr:x>
      <cdr:y>0.22667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V="1">
          <a:off x="990600" y="754380"/>
          <a:ext cx="358140" cy="152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0.11966</cdr:x>
      <cdr:y>0.12256</cdr:y>
    </cdr:from>
    <cdr:to>
      <cdr:x>0.20758</cdr:x>
      <cdr:y>0.22395</cdr:y>
    </cdr:to>
    <cdr:sp macro="" textlink="">
      <cdr:nvSpPr>
        <cdr:cNvPr id="23" name="TextBox 22"/>
        <cdr:cNvSpPr txBox="1"/>
      </cdr:nvSpPr>
      <cdr:spPr>
        <a:xfrm xmlns:a="http://schemas.openxmlformats.org/drawingml/2006/main" rot="20130486">
          <a:off x="821564" y="467752"/>
          <a:ext cx="603626" cy="386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>
              <a:latin typeface="Calibri" pitchFamily="34" charset="0"/>
              <a:cs typeface="Calibri" pitchFamily="34" charset="0"/>
            </a:rPr>
            <a:t>125,7%</a:t>
          </a:r>
        </a:p>
      </cdr:txBody>
    </cdr:sp>
  </cdr:relSizeAnchor>
  <cdr:relSizeAnchor xmlns:cdr="http://schemas.openxmlformats.org/drawingml/2006/chartDrawing">
    <cdr:from>
      <cdr:x>0.12133</cdr:x>
      <cdr:y>0.18824</cdr:y>
    </cdr:from>
    <cdr:to>
      <cdr:x>0.20069</cdr:x>
      <cdr:y>0.23081</cdr:y>
    </cdr:to>
    <cdr:sp macro="" textlink="">
      <cdr:nvSpPr>
        <cdr:cNvPr id="24" name="Стрелка вправо 23"/>
        <cdr:cNvSpPr/>
      </cdr:nvSpPr>
      <cdr:spPr>
        <a:xfrm xmlns:a="http://schemas.openxmlformats.org/drawingml/2006/main" rot="20025830">
          <a:off x="833025" y="753060"/>
          <a:ext cx="544843" cy="170288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0.24956</cdr:x>
      <cdr:y>0.09858</cdr:y>
    </cdr:from>
    <cdr:to>
      <cdr:x>0.31615</cdr:x>
      <cdr:y>0.13563</cdr:y>
    </cdr:to>
    <cdr:sp macro="" textlink="">
      <cdr:nvSpPr>
        <cdr:cNvPr id="25" name="Стрелка вправо 24"/>
        <cdr:cNvSpPr/>
      </cdr:nvSpPr>
      <cdr:spPr>
        <a:xfrm xmlns:a="http://schemas.openxmlformats.org/drawingml/2006/main" rot="20134637">
          <a:off x="1713395" y="376221"/>
          <a:ext cx="457182" cy="14139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0.24317</cdr:x>
      <cdr:y>0.03245</cdr:y>
    </cdr:from>
    <cdr:to>
      <cdr:x>0.34568</cdr:x>
      <cdr:y>0.16856</cdr:y>
    </cdr:to>
    <cdr:sp macro="" textlink="">
      <cdr:nvSpPr>
        <cdr:cNvPr id="26" name="TextBox 25"/>
        <cdr:cNvSpPr txBox="1"/>
      </cdr:nvSpPr>
      <cdr:spPr>
        <a:xfrm xmlns:a="http://schemas.openxmlformats.org/drawingml/2006/main" rot="20125970">
          <a:off x="1669497" y="123825"/>
          <a:ext cx="703794" cy="519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>
              <a:latin typeface="Calibri" pitchFamily="34" charset="0"/>
              <a:cs typeface="Calibri" pitchFamily="34" charset="0"/>
            </a:rPr>
            <a:t>114,2%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948"/>
          </a:xfrm>
          <a:prstGeom prst="rect">
            <a:avLst/>
          </a:prstGeom>
        </p:spPr>
        <p:txBody>
          <a:bodyPr vert="horz" lIns="90479" tIns="45240" rIns="90479" bIns="4524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948"/>
          </a:xfrm>
          <a:prstGeom prst="rect">
            <a:avLst/>
          </a:prstGeom>
        </p:spPr>
        <p:txBody>
          <a:bodyPr vert="horz" lIns="90479" tIns="45240" rIns="90479" bIns="4524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8A9127-556F-4FEA-B1D4-5A6ED2B436CF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9" tIns="45240" rIns="90479" bIns="4524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6981"/>
            <a:ext cx="5389240" cy="4442375"/>
          </a:xfrm>
          <a:prstGeom prst="rect">
            <a:avLst/>
          </a:prstGeom>
        </p:spPr>
        <p:txBody>
          <a:bodyPr vert="horz" lIns="90479" tIns="45240" rIns="90479" bIns="4524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3962"/>
            <a:ext cx="2919565" cy="493948"/>
          </a:xfrm>
          <a:prstGeom prst="rect">
            <a:avLst/>
          </a:prstGeom>
        </p:spPr>
        <p:txBody>
          <a:bodyPr vert="horz" lIns="90479" tIns="45240" rIns="90479" bIns="4524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3962"/>
            <a:ext cx="2919565" cy="493948"/>
          </a:xfrm>
          <a:prstGeom prst="rect">
            <a:avLst/>
          </a:prstGeom>
        </p:spPr>
        <p:txBody>
          <a:bodyPr vert="horz" wrap="square" lIns="90479" tIns="45240" rIns="90479" bIns="452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E2EBD1-531A-49CA-86F7-95FEF920AD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839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7526" indent="-283664">
              <a:defRPr>
                <a:solidFill>
                  <a:schemeClr val="tx1"/>
                </a:solidFill>
                <a:latin typeface="Arial" charset="0"/>
              </a:defRPr>
            </a:lvl2pPr>
            <a:lvl3pPr marL="1134656" indent="-226931">
              <a:defRPr>
                <a:solidFill>
                  <a:schemeClr val="tx1"/>
                </a:solidFill>
                <a:latin typeface="Arial" charset="0"/>
              </a:defRPr>
            </a:lvl3pPr>
            <a:lvl4pPr marL="1588519" indent="-226931">
              <a:defRPr>
                <a:solidFill>
                  <a:schemeClr val="tx1"/>
                </a:solidFill>
                <a:latin typeface="Arial" charset="0"/>
              </a:defRPr>
            </a:lvl4pPr>
            <a:lvl5pPr marL="2042381" indent="-226931">
              <a:defRPr>
                <a:solidFill>
                  <a:schemeClr val="tx1"/>
                </a:solidFill>
                <a:latin typeface="Arial" charset="0"/>
              </a:defRPr>
            </a:lvl5pPr>
            <a:lvl6pPr marL="2496243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0106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968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831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91397A0-C3AC-4843-8DD3-F40108AB1924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7526" indent="-283664">
              <a:defRPr>
                <a:solidFill>
                  <a:schemeClr val="tx1"/>
                </a:solidFill>
                <a:latin typeface="Arial" charset="0"/>
              </a:defRPr>
            </a:lvl2pPr>
            <a:lvl3pPr marL="1134656" indent="-226931">
              <a:defRPr>
                <a:solidFill>
                  <a:schemeClr val="tx1"/>
                </a:solidFill>
                <a:latin typeface="Arial" charset="0"/>
              </a:defRPr>
            </a:lvl3pPr>
            <a:lvl4pPr marL="1588519" indent="-226931">
              <a:defRPr>
                <a:solidFill>
                  <a:schemeClr val="tx1"/>
                </a:solidFill>
                <a:latin typeface="Arial" charset="0"/>
              </a:defRPr>
            </a:lvl4pPr>
            <a:lvl5pPr marL="2042381" indent="-226931">
              <a:defRPr>
                <a:solidFill>
                  <a:schemeClr val="tx1"/>
                </a:solidFill>
                <a:latin typeface="Arial" charset="0"/>
              </a:defRPr>
            </a:lvl5pPr>
            <a:lvl6pPr marL="2496243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0106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968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831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72A4FC-AA4D-470F-9DCD-8E0EDA4B9EF1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2B61-0C20-4C27-B049-BDC3B386E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68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FF1E-F185-4EFA-AAE8-1A3A75AE9D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05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03696-C721-4F4F-8918-CC27FDBD23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2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6357-251F-4E4B-9159-AD59A81360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18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4738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7788" y="4075113"/>
            <a:ext cx="5546725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7338" y="4087813"/>
            <a:ext cx="5470525" cy="773112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8638" y="4075113"/>
            <a:ext cx="3308350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30325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76076-BBB7-459B-A634-E2AE8F6FCE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053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015F-38BB-4CB4-85E1-5EA0CEF3BD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837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86BAC-EE6C-4F18-9738-F1777F0A9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08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22F9-E124-410C-87CD-775E4EEB4C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19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C03E5-43F9-482F-85B5-886826C7C1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38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D4C3-3468-4B8A-A440-868C3D1291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52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A38FE-E786-4485-B041-8D34D3823C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59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0">
              <a:schemeClr val="accent2">
                <a:lumMod val="10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54000">
              <a:schemeClr val="bg1"/>
            </a:gs>
            <a:gs pos="54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4738" cy="247015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2873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923"/>
              <a:ext cx="4295986" cy="101736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58"/>
              <a:ext cx="8279020" cy="1209533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83"/>
              <a:ext cx="8165219" cy="1103276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96"/>
              <a:ext cx="4940859" cy="92693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8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2563" y="6249988"/>
            <a:ext cx="115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3FD29B-9C7E-404B-B53C-B77AF7754E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4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0" r:id="rId7"/>
    <p:sldLayoutId id="2147485441" r:id="rId8"/>
    <p:sldLayoutId id="2147485442" r:id="rId9"/>
    <p:sldLayoutId id="2147485443" r:id="rId10"/>
    <p:sldLayoutId id="21474854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_____Microsoft_Excel_97-2003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4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_____Microsoft_Excel_97-2003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_____Microsoft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87525" y="3573016"/>
            <a:ext cx="8568952" cy="144016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проекту решения Совета народных депутатов муниципального образования Ковардицкое Муромского района «О бюджете муниципального образования Ковардицкое на 2024 год и на плановый период 2025 и 2026 годов»</a:t>
            </a:r>
            <a:endParaRPr lang="ru-RU" altLang="ru-RU" sz="23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27350" y="404813"/>
            <a:ext cx="347186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Муниципальное образование</a:t>
            </a:r>
            <a:r>
              <a:rPr lang="ru-RU" alt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Ковардицкое</a:t>
            </a:r>
          </a:p>
          <a:p>
            <a:pPr algn="ctr">
              <a:defRPr/>
            </a:pPr>
            <a:r>
              <a:rPr lang="ru-RU" alt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Муромского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663" y="1920947"/>
            <a:ext cx="8928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Брошюра</a:t>
            </a:r>
            <a:b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lang="ru-RU" altLang="ru-RU" sz="4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20849" r="6509" b="13774"/>
          <a:stretch/>
        </p:blipFill>
        <p:spPr bwMode="auto">
          <a:xfrm>
            <a:off x="107505" y="109677"/>
            <a:ext cx="2880320" cy="180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41368"/>
            <a:ext cx="8968207" cy="191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4" y="98698"/>
            <a:ext cx="2636094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389532" y="4869160"/>
            <a:ext cx="82869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     Неналоговые </a:t>
            </a:r>
            <a:r>
              <a:rPr lang="ru-RU" altLang="ru-RU" sz="1200" dirty="0">
                <a:latin typeface="Times New Roman" pitchFamily="18" charset="0"/>
              </a:rPr>
              <a:t>доходы в </a:t>
            </a:r>
            <a:r>
              <a:rPr lang="ru-RU" altLang="ru-RU" sz="1200" dirty="0" smtClean="0">
                <a:latin typeface="Times New Roman" pitchFamily="18" charset="0"/>
              </a:rPr>
              <a:t>2024 </a:t>
            </a:r>
            <a:r>
              <a:rPr lang="ru-RU" altLang="ru-RU" sz="1200" dirty="0">
                <a:latin typeface="Times New Roman" pitchFamily="18" charset="0"/>
              </a:rPr>
              <a:t>году спрогнозированы в сумме </a:t>
            </a:r>
            <a:r>
              <a:rPr lang="ru-RU" altLang="ru-RU" sz="1200" dirty="0" smtClean="0">
                <a:latin typeface="Times New Roman" pitchFamily="18" charset="0"/>
              </a:rPr>
              <a:t>661,0 </a:t>
            </a:r>
            <a:r>
              <a:rPr lang="ru-RU" altLang="ru-RU" sz="1200" dirty="0">
                <a:latin typeface="Times New Roman" pitchFamily="18" charset="0"/>
              </a:rPr>
              <a:t>тыс. рублей или с </a:t>
            </a:r>
            <a:r>
              <a:rPr lang="ru-RU" altLang="ru-RU" sz="1200" dirty="0" smtClean="0">
                <a:latin typeface="Times New Roman" pitchFamily="18" charset="0"/>
              </a:rPr>
              <a:t>ростом на 14,2% </a:t>
            </a:r>
            <a:r>
              <a:rPr lang="ru-RU" altLang="ru-RU" sz="1200" dirty="0">
                <a:latin typeface="Times New Roman" pitchFamily="18" charset="0"/>
              </a:rPr>
              <a:t>к уровню </a:t>
            </a:r>
            <a:r>
              <a:rPr lang="ru-RU" altLang="ru-RU" sz="1200" dirty="0" smtClean="0">
                <a:latin typeface="Times New Roman" pitchFamily="18" charset="0"/>
              </a:rPr>
              <a:t>2023 </a:t>
            </a:r>
            <a:r>
              <a:rPr lang="ru-RU" altLang="ru-RU" sz="1200" dirty="0">
                <a:latin typeface="Times New Roman" pitchFamily="18" charset="0"/>
              </a:rPr>
              <a:t>года. </a:t>
            </a:r>
            <a:r>
              <a:rPr lang="ru-RU" altLang="ru-RU" sz="1200" dirty="0" smtClean="0">
                <a:latin typeface="Times New Roman" pitchFamily="18" charset="0"/>
              </a:rPr>
              <a:t> Рост объясняется увеличением ожидаемого поступления доходов от аренды земельных участков.</a:t>
            </a:r>
          </a:p>
          <a:p>
            <a:pPr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      Структуру </a:t>
            </a:r>
            <a:r>
              <a:rPr lang="ru-RU" altLang="ru-RU" sz="1200" dirty="0">
                <a:latin typeface="Times New Roman" pitchFamily="18" charset="0"/>
              </a:rPr>
              <a:t>неналоговых доходов составляют доходы от использования имущества (аренда муниципальной земли, аренда муниципального имущества, прочие поступления от использования </a:t>
            </a:r>
            <a:r>
              <a:rPr lang="ru-RU" altLang="ru-RU" sz="1200" dirty="0" smtClean="0">
                <a:latin typeface="Times New Roman" pitchFamily="18" charset="0"/>
              </a:rPr>
              <a:t>имущества, плата за </a:t>
            </a:r>
            <a:r>
              <a:rPr lang="ru-RU" altLang="ru-RU" sz="1200" dirty="0">
                <a:latin typeface="Times New Roman" pitchFamily="18" charset="0"/>
              </a:rPr>
              <a:t>предоставление права на размещение нестационарного торгового объекта</a:t>
            </a:r>
            <a:r>
              <a:rPr lang="ru-RU" altLang="ru-RU" sz="1200" dirty="0" smtClean="0">
                <a:latin typeface="Times New Roman" pitchFamily="18" charset="0"/>
              </a:rPr>
              <a:t>), </a:t>
            </a:r>
            <a:r>
              <a:rPr lang="ru-RU" altLang="ru-RU" sz="1200" dirty="0">
                <a:latin typeface="Times New Roman" pitchFamily="18" charset="0"/>
              </a:rPr>
              <a:t>штрафы, санкции, возмещение ущерба. Наибольший удельный вес в структуре неналоговых доходов занимают доходы от использования имущества, находящегося в муниципальной собственности (в </a:t>
            </a:r>
            <a:r>
              <a:rPr lang="ru-RU" altLang="ru-RU" sz="1200" dirty="0" smtClean="0">
                <a:latin typeface="Times New Roman" pitchFamily="18" charset="0"/>
              </a:rPr>
              <a:t>2023 </a:t>
            </a:r>
            <a:r>
              <a:rPr lang="ru-RU" altLang="ru-RU" sz="1200" dirty="0">
                <a:latin typeface="Times New Roman" pitchFamily="18" charset="0"/>
              </a:rPr>
              <a:t>году – </a:t>
            </a:r>
            <a:r>
              <a:rPr lang="ru-RU" altLang="ru-RU" sz="1200" dirty="0" smtClean="0">
                <a:latin typeface="Times New Roman" pitchFamily="18" charset="0"/>
              </a:rPr>
              <a:t>78,4%, в 2024 – 2026 годах </a:t>
            </a:r>
            <a:r>
              <a:rPr lang="ru-RU" altLang="ru-RU" sz="1200" dirty="0">
                <a:latin typeface="Times New Roman" pitchFamily="18" charset="0"/>
              </a:rPr>
              <a:t>по </a:t>
            </a:r>
            <a:r>
              <a:rPr lang="ru-RU" altLang="ru-RU" sz="1200" dirty="0" smtClean="0">
                <a:latin typeface="Times New Roman" pitchFamily="18" charset="0"/>
              </a:rPr>
              <a:t>93,9% </a:t>
            </a:r>
            <a:r>
              <a:rPr lang="ru-RU" altLang="ru-RU" sz="1200" dirty="0">
                <a:latin typeface="Times New Roman" pitchFamily="18" charset="0"/>
              </a:rPr>
              <a:t>ежегодно).</a:t>
            </a:r>
          </a:p>
        </p:txBody>
      </p:sp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251520" y="260648"/>
            <a:ext cx="8640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Объем и структура неналоговых доходов бюджета муниципального образования </a:t>
            </a:r>
            <a:r>
              <a:rPr lang="ru-RU" altLang="ru-RU" sz="1600" b="1" dirty="0" err="1">
                <a:latin typeface="Times New Roman" pitchFamily="18" charset="0"/>
              </a:rPr>
              <a:t>Ковардицкое</a:t>
            </a:r>
            <a:r>
              <a:rPr lang="ru-RU" altLang="ru-RU" sz="1600" b="1" dirty="0">
                <a:latin typeface="Times New Roman" pitchFamily="18" charset="0"/>
              </a:rPr>
              <a:t> в </a:t>
            </a:r>
            <a:r>
              <a:rPr lang="ru-RU" altLang="ru-RU" sz="1600" b="1" dirty="0" smtClean="0">
                <a:latin typeface="Times New Roman" pitchFamily="18" charset="0"/>
              </a:rPr>
              <a:t>2022 – 2026 </a:t>
            </a:r>
            <a:r>
              <a:rPr lang="ru-RU" altLang="ru-RU" sz="16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71930"/>
              </p:ext>
            </p:extLst>
          </p:nvPr>
        </p:nvGraphicFramePr>
        <p:xfrm>
          <a:off x="1139190" y="1052736"/>
          <a:ext cx="686562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27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62008720"/>
              </p:ext>
            </p:extLst>
          </p:nvPr>
        </p:nvGraphicFramePr>
        <p:xfrm>
          <a:off x="571500" y="603375"/>
          <a:ext cx="8002588" cy="2986407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/>
                  </a:extLst>
                </a:gridCol>
                <a:gridCol w="2001838">
                  <a:extLst>
                    <a:ext uri="{9D8B030D-6E8A-4147-A177-3AD203B41FA5}"/>
                  </a:extLst>
                </a:gridCol>
                <a:gridCol w="2000250">
                  <a:extLst>
                    <a:ext uri="{9D8B030D-6E8A-4147-A177-3AD203B41FA5}"/>
                  </a:extLst>
                </a:gridCol>
                <a:gridCol w="2000250">
                  <a:extLst>
                    <a:ext uri="{9D8B030D-6E8A-4147-A177-3AD203B41FA5}"/>
                  </a:extLst>
                </a:gridCol>
              </a:tblGrid>
              <a:tr h="1414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бюджета муниципального образования,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человек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жителя,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14238,8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1577,2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15074,0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1566,0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15964,0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1658,4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27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16607,0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1725,2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160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17208,0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1787,7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664" name="Rectangle 54"/>
          <p:cNvSpPr>
            <a:spLocks noChangeArrowheads="1"/>
          </p:cNvSpPr>
          <p:nvPr/>
        </p:nvSpPr>
        <p:spPr bwMode="auto">
          <a:xfrm>
            <a:off x="279400" y="3908425"/>
            <a:ext cx="842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муниципального образования </a:t>
            </a:r>
          </a:p>
          <a:p>
            <a:pPr algn="ctr"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на 1 жителя, рублей</a:t>
            </a:r>
          </a:p>
        </p:txBody>
      </p:sp>
      <p:graphicFrame>
        <p:nvGraphicFramePr>
          <p:cNvPr id="26665" name="Object 5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58972320"/>
              </p:ext>
            </p:extLst>
          </p:nvPr>
        </p:nvGraphicFramePr>
        <p:xfrm>
          <a:off x="960438" y="4267200"/>
          <a:ext cx="7177087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Лист" r:id="rId4" imgW="5623560" imgH="1516380" progId="Excel.Sheet.8">
                  <p:embed/>
                </p:oleObj>
              </mc:Choice>
              <mc:Fallback>
                <p:oleObj name="Лист" r:id="rId4" imgW="5623560" imgH="151638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267200"/>
                        <a:ext cx="7177087" cy="193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6" name="Прямоугольник 5"/>
          <p:cNvSpPr>
            <a:spLocks noChangeArrowheads="1"/>
          </p:cNvSpPr>
          <p:nvPr/>
        </p:nvSpPr>
        <p:spPr bwMode="auto">
          <a:xfrm>
            <a:off x="395288" y="6165850"/>
            <a:ext cx="8429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 dirty="0">
                <a:latin typeface="Times New Roman" pitchFamily="18" charset="0"/>
              </a:rPr>
              <a:t>По прогнозным данным среднедушевой доход к </a:t>
            </a:r>
            <a:r>
              <a:rPr lang="ru-RU" altLang="ru-RU" sz="1600" dirty="0" smtClean="0">
                <a:latin typeface="Times New Roman" pitchFamily="18" charset="0"/>
              </a:rPr>
              <a:t>2026 </a:t>
            </a:r>
            <a:r>
              <a:rPr lang="ru-RU" altLang="ru-RU" sz="1600" dirty="0">
                <a:latin typeface="Times New Roman" pitchFamily="18" charset="0"/>
              </a:rPr>
              <a:t>году достигнет уровня </a:t>
            </a:r>
            <a:r>
              <a:rPr lang="ru-RU" altLang="ru-RU" sz="1600" dirty="0" smtClean="0">
                <a:latin typeface="Times New Roman" pitchFamily="18" charset="0"/>
              </a:rPr>
              <a:t>1787,7 рублей </a:t>
            </a:r>
            <a:r>
              <a:rPr lang="ru-RU" altLang="ru-RU" sz="1600" dirty="0">
                <a:latin typeface="Times New Roman" pitchFamily="18" charset="0"/>
              </a:rPr>
              <a:t>на 1 жителя. </a:t>
            </a:r>
          </a:p>
        </p:txBody>
      </p:sp>
    </p:spTree>
    <p:extLst>
      <p:ext uri="{BB962C8B-B14F-4D97-AF65-F5344CB8AC3E}">
        <p14:creationId xmlns:p14="http://schemas.microsoft.com/office/powerpoint/2010/main" val="10581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662880" y="5013176"/>
            <a:ext cx="8229600" cy="1656184"/>
          </a:xfrm>
        </p:spPr>
        <p:txBody>
          <a:bodyPr/>
          <a:lstStyle/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Из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 объема безвозмездных поступлений от других бюджетов бюджетной системы Российской Федерации 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в сумме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37495,4 тыс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 поступление дотации бюджетам сельских поселений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25667,0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68,4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%), субсидий –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4114,6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(11,0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%), субвенций –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749,1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2,0%),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передаваемые бюджетам сельских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поселений – 6964,7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18,6%).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2025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уменьшатся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сравнении с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годом на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6,2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и ожидаются в сумме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35184,4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рублей, 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данные средства запланированы в сумме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34609,3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или с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понижением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уровню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на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1,6 %.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5"/>
          <p:cNvSpPr txBox="1">
            <a:spLocks noChangeArrowheads="1"/>
          </p:cNvSpPr>
          <p:nvPr/>
        </p:nvSpPr>
        <p:spPr bwMode="auto">
          <a:xfrm>
            <a:off x="500063" y="1428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</a:rPr>
              <a:t>Объем и структура </a:t>
            </a:r>
            <a:r>
              <a:rPr lang="ru-RU" altLang="ru-RU" sz="1600" b="1" dirty="0">
                <a:latin typeface="Times New Roman" pitchFamily="18" charset="0"/>
              </a:rPr>
              <a:t>безвозмездных поступлений бюджета муниципального образования </a:t>
            </a:r>
            <a:r>
              <a:rPr lang="ru-RU" altLang="ru-RU" sz="1600" b="1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600" b="1" dirty="0" smtClean="0">
                <a:latin typeface="Times New Roman" pitchFamily="18" charset="0"/>
              </a:rPr>
              <a:t> в 2022 – 2026 </a:t>
            </a:r>
            <a:r>
              <a:rPr lang="ru-RU" altLang="ru-RU" sz="16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867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073624"/>
              </p:ext>
            </p:extLst>
          </p:nvPr>
        </p:nvGraphicFramePr>
        <p:xfrm>
          <a:off x="601663" y="963613"/>
          <a:ext cx="8062912" cy="404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Лист" r:id="rId4" imgW="8564880" imgH="3223260" progId="Excel.Sheet.8">
                  <p:embed/>
                </p:oleObj>
              </mc:Choice>
              <mc:Fallback>
                <p:oleObj name="Лист" r:id="rId4" imgW="8564880" imgH="322326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963613"/>
                        <a:ext cx="8062912" cy="404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4442349" y="840581"/>
            <a:ext cx="6238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-6,2%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3"/>
          <p:cNvSpPr txBox="1">
            <a:spLocks noChangeArrowheads="1"/>
          </p:cNvSpPr>
          <p:nvPr/>
        </p:nvSpPr>
        <p:spPr bwMode="auto">
          <a:xfrm>
            <a:off x="5347176" y="840581"/>
            <a:ext cx="7619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-1,6%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TextBox 4"/>
          <p:cNvSpPr txBox="1">
            <a:spLocks noChangeArrowheads="1"/>
          </p:cNvSpPr>
          <p:nvPr/>
        </p:nvSpPr>
        <p:spPr bwMode="auto">
          <a:xfrm>
            <a:off x="2123728" y="826404"/>
            <a:ext cx="719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+2,4%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Box 8"/>
          <p:cNvSpPr txBox="1">
            <a:spLocks noChangeArrowheads="1"/>
          </p:cNvSpPr>
          <p:nvPr/>
        </p:nvSpPr>
        <p:spPr bwMode="auto">
          <a:xfrm>
            <a:off x="3203848" y="840581"/>
            <a:ext cx="647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-10,0%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7" name="TextBox 21"/>
          <p:cNvSpPr txBox="1">
            <a:spLocks noChangeArrowheads="1"/>
          </p:cNvSpPr>
          <p:nvPr/>
        </p:nvSpPr>
        <p:spPr bwMode="auto">
          <a:xfrm>
            <a:off x="1547663" y="671963"/>
            <a:ext cx="7200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Всего: 40690,9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8" name="TextBox 22"/>
          <p:cNvSpPr txBox="1">
            <a:spLocks noChangeArrowheads="1"/>
          </p:cNvSpPr>
          <p:nvPr/>
        </p:nvSpPr>
        <p:spPr bwMode="auto">
          <a:xfrm>
            <a:off x="2627784" y="677353"/>
            <a:ext cx="711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41651,8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9" name="TextBox 23"/>
          <p:cNvSpPr txBox="1">
            <a:spLocks noChangeArrowheads="1"/>
          </p:cNvSpPr>
          <p:nvPr/>
        </p:nvSpPr>
        <p:spPr bwMode="auto">
          <a:xfrm>
            <a:off x="3754963" y="655915"/>
            <a:ext cx="68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37495,4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0" name="TextBox 24"/>
          <p:cNvSpPr txBox="1">
            <a:spLocks noChangeArrowheads="1"/>
          </p:cNvSpPr>
          <p:nvPr/>
        </p:nvSpPr>
        <p:spPr bwMode="auto">
          <a:xfrm>
            <a:off x="4821329" y="677353"/>
            <a:ext cx="752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35184,4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1" name="TextBox 25"/>
          <p:cNvSpPr txBox="1">
            <a:spLocks noChangeArrowheads="1"/>
          </p:cNvSpPr>
          <p:nvPr/>
        </p:nvSpPr>
        <p:spPr bwMode="auto">
          <a:xfrm>
            <a:off x="5800029" y="653818"/>
            <a:ext cx="8175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34609,3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>
          <a:xfrm>
            <a:off x="107504" y="43880"/>
            <a:ext cx="8968234" cy="936848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b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КОВАРДИЦКОЕ</a:t>
            </a:r>
          </a:p>
        </p:txBody>
      </p:sp>
      <p:sp>
        <p:nvSpPr>
          <p:cNvPr id="30723" name="Text Box 689"/>
          <p:cNvSpPr txBox="1">
            <a:spLocks noChangeArrowheads="1"/>
          </p:cNvSpPr>
          <p:nvPr/>
        </p:nvSpPr>
        <p:spPr bwMode="auto">
          <a:xfrm>
            <a:off x="106002" y="4797152"/>
            <a:ext cx="475252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муниципального образования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20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составляют расходы по разделам «Общегосударственные вопросы»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41%, «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27%,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хозяйство»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18%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долю в расходах бюджета составляют расходы по разделам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«Охрана окружающей среды» - 0,03% и «Физическая культура и спорт» - 0,03%.</a:t>
            </a:r>
            <a:r>
              <a:rPr lang="ru-RU" sz="1400" dirty="0" smtClean="0"/>
              <a:t> 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858530" y="1052736"/>
            <a:ext cx="420725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общей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удельный вес расходов в рамках муниципальных программ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91,0%,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86,9%,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84,6%.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финансирование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запланировано 51490,1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финансировалось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49693,7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рублей. 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24744"/>
            <a:ext cx="465171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/>
          <a:stretch/>
        </p:blipFill>
        <p:spPr bwMode="auto">
          <a:xfrm>
            <a:off x="4981187" y="3029775"/>
            <a:ext cx="3961942" cy="380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2"/>
          <p:cNvSpPr>
            <a:spLocks noChangeArrowheads="1"/>
          </p:cNvSpPr>
          <p:nvPr/>
        </p:nvSpPr>
        <p:spPr bwMode="auto">
          <a:xfrm>
            <a:off x="395536" y="0"/>
            <a:ext cx="84249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МУНИЦИПАЛЬНОГО ОБРАЗОВАНИЯ КОВАРДИЦКОЕ, (тыс. рублей)</a:t>
            </a:r>
            <a:endParaRPr lang="ru-RU" altLang="ru-RU" sz="2200" b="1" dirty="0"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434230"/>
              </p:ext>
            </p:extLst>
          </p:nvPr>
        </p:nvGraphicFramePr>
        <p:xfrm>
          <a:off x="215516" y="914940"/>
          <a:ext cx="8784976" cy="5754420"/>
        </p:xfrm>
        <a:graphic>
          <a:graphicData uri="http://schemas.openxmlformats.org/drawingml/2006/table">
            <a:tbl>
              <a:tblPr/>
              <a:tblGrid>
                <a:gridCol w="4176465"/>
                <a:gridCol w="288032"/>
                <a:gridCol w="288032"/>
                <a:gridCol w="936104"/>
                <a:gridCol w="725359"/>
                <a:gridCol w="844234"/>
                <a:gridCol w="781191"/>
                <a:gridCol w="745559"/>
              </a:tblGrid>
              <a:tr h="526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Подраз-дел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2024 года к плану на 01.10.2023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21 752,50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23 349,50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24 608,50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25 808,50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1763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3 943,20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17 093,30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18 414,60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19 673,60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20 873,60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656,40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1870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656,40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365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50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1 289,00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5 129,90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5 140,70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938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10 227,70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9 904,30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5 874,60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4 527,20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1 008,50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2 364,70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3 475,30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8 148,10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8 889,00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3 503,10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1 045,10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3314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14 522,70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14 522,70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847,70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8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54 467,60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56 568,90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51 791,40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51 817,30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Заголово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2"/>
            <a:ext cx="8470900" cy="179992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689"/>
          <p:cNvSpPr txBox="1">
            <a:spLocks noChangeArrowheads="1"/>
          </p:cNvSpPr>
          <p:nvPr/>
        </p:nvSpPr>
        <p:spPr bwMode="auto">
          <a:xfrm>
            <a:off x="323850" y="5535523"/>
            <a:ext cx="84709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расходов на душу населения 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по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«Общегосударственные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кинематография» и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хозяйство».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долю расходов на душу населения 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составляют расходы по разделам «Охрана окружающей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среды»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«Физическая культура и спорт» .</a:t>
            </a:r>
            <a:r>
              <a:rPr lang="ru-RU" sz="1400" dirty="0" smtClean="0"/>
              <a:t> 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828092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>
              <a:lnSpc>
                <a:spcPct val="90000"/>
              </a:lnSpc>
            </a:pPr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КОВАРДИЦКОЕ В РАСЧЕТЕ НА ДУШУ НАСЕЛЕНИЯ </a:t>
            </a:r>
          </a:p>
          <a:p>
            <a:pPr algn="ctr">
              <a:lnSpc>
                <a:spcPct val="90000"/>
              </a:lnSpc>
            </a:pP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2023-2026 годы </a:t>
            </a:r>
            <a:r>
              <a:rPr lang="ru-RU" alt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9626 человек)</a:t>
            </a:r>
            <a:endParaRPr lang="ru-RU" alt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031090"/>
              </p:ext>
            </p:extLst>
          </p:nvPr>
        </p:nvGraphicFramePr>
        <p:xfrm>
          <a:off x="395537" y="2060848"/>
          <a:ext cx="8399212" cy="3397466"/>
        </p:xfrm>
        <a:graphic>
          <a:graphicData uri="http://schemas.openxmlformats.org/drawingml/2006/table">
            <a:tbl>
              <a:tblPr/>
              <a:tblGrid>
                <a:gridCol w="751681"/>
                <a:gridCol w="2625437"/>
                <a:gridCol w="751681"/>
                <a:gridCol w="610059"/>
                <a:gridCol w="610059"/>
                <a:gridCol w="610059"/>
                <a:gridCol w="610059"/>
                <a:gridCol w="610059"/>
                <a:gridCol w="610059"/>
                <a:gridCol w="610059"/>
              </a:tblGrid>
              <a:tr h="2258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 (оценка)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60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471,53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5 658,38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489,72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5 876,68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448,36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5 380,37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448,59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5 383,06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357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2 259,77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2 425,67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213,04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2 556,46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223,43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2 681,12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94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532,92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534,04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1 062,51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1 028,91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1 508,70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528" y="44624"/>
            <a:ext cx="864096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Динамика расходов бюджета муниципального образования </a:t>
            </a:r>
            <a:r>
              <a:rPr lang="ru-RU" altLang="ru-RU" sz="1600" b="1" dirty="0" err="1">
                <a:latin typeface="Times New Roman" pitchFamily="18" charset="0"/>
              </a:rPr>
              <a:t>Ковардицкое</a:t>
            </a:r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разделам и подразделам классификации расходов бюджетов в разрезе</a:t>
            </a:r>
            <a:r>
              <a:rPr lang="ru-RU" altLang="ru-RU" sz="1600" b="1" dirty="0">
                <a:latin typeface="Times New Roman" pitchFamily="18" charset="0"/>
              </a:rPr>
              <a:t> в разрезе муниципальных программ (тыс. рублей</a:t>
            </a:r>
            <a:r>
              <a:rPr lang="ru-RU" altLang="ru-RU" sz="1600" b="1" dirty="0" smtClean="0">
                <a:latin typeface="Times New Roman" pitchFamily="18" charset="0"/>
              </a:rPr>
              <a:t>)</a:t>
            </a:r>
            <a:br>
              <a:rPr lang="ru-RU" altLang="ru-RU" sz="1600" b="1" dirty="0" smtClean="0">
                <a:latin typeface="Times New Roman" pitchFamily="18" charset="0"/>
              </a:rPr>
            </a:br>
            <a:endParaRPr lang="ru-RU" altLang="ru-RU" sz="1600" b="1" dirty="0" smtClean="0"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112606"/>
              </p:ext>
            </p:extLst>
          </p:nvPr>
        </p:nvGraphicFramePr>
        <p:xfrm>
          <a:off x="179512" y="1099656"/>
          <a:ext cx="8784975" cy="5353680"/>
        </p:xfrm>
        <a:graphic>
          <a:graphicData uri="http://schemas.openxmlformats.org/drawingml/2006/table">
            <a:tbl>
              <a:tblPr/>
              <a:tblGrid>
                <a:gridCol w="4104456"/>
                <a:gridCol w="288032"/>
                <a:gridCol w="288032"/>
                <a:gridCol w="792088"/>
                <a:gridCol w="720080"/>
                <a:gridCol w="864096"/>
                <a:gridCol w="864096"/>
                <a:gridCol w="864095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904" marR="3904" marT="39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904" marR="3904" marT="390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904" marR="3904" marT="390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2024 года к плану на 01.10.2023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1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54 467,42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56 568,91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103,86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51 791,40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51 817,30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08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21 752,41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23 349,50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107,34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24 608,50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25 808,50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79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3 943,15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106,14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1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3 943,15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106,14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4 185,40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88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83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муниципального образования Ковардицкое»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9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99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17 093,26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18 414,60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19 673,60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20 873,60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1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муниципальной службы в муниципальном образовании Ковардицкое»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15 174,09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16 424,20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108,24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16 424,20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16 424,20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68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 имуществом муниципального образования Ковардицкое»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1 838,47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1 897,30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103,20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1 456,30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1 456,30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1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80,70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115,37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1 793,10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2 993,10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НАЦИОНАЛЬНАЯ ОБОРОНА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608,30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105,08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630,50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656,40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4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608,30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105,08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630,50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656,40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17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муниципального образования Ковардицкое»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608,30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105,08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630,50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656,40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317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92280" y="116632"/>
            <a:ext cx="174692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29086"/>
              </p:ext>
            </p:extLst>
          </p:nvPr>
        </p:nvGraphicFramePr>
        <p:xfrm>
          <a:off x="179512" y="301298"/>
          <a:ext cx="8784977" cy="6463439"/>
        </p:xfrm>
        <a:graphic>
          <a:graphicData uri="http://schemas.openxmlformats.org/drawingml/2006/table">
            <a:tbl>
              <a:tblPr/>
              <a:tblGrid>
                <a:gridCol w="4032448"/>
                <a:gridCol w="288032"/>
                <a:gridCol w="360040"/>
                <a:gridCol w="864096"/>
                <a:gridCol w="864096"/>
                <a:gridCol w="720080"/>
                <a:gridCol w="864096"/>
                <a:gridCol w="792089"/>
              </a:tblGrid>
              <a:tr h="579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014" marR="3014" marT="301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014" marR="3014" marT="301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014" marR="3014" marT="301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2024 года к плану на 01.10.2023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1 293,20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107,77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35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1 289,00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107,42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52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«Защита населения и территорий муниципального образования Ковардицкое от чрезвычайных ситуаций, обеспечение пожарной безопасности и безопасности людей на водных объектах»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1 289,00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107,42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44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«Противодействие коррупции на территории муниципального образования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44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общественного порядка и профилактики правонарушений на территории муниципального образования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4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5 129,90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5 140,70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6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2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«Дорожное хозяйство муниципального образования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4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129,90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107,78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04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«Информационное общество в муниципальном образовании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129,90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107,78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6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04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«Содействие развитию малого и среднего предпринимательства на территории муниципального образования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10 227,65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9 904,31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96,84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5 874,60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4 527,18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12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1 008,51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348,97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2 364,70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3 475,30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93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муниципального образования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848,21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2 204,40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3 315,00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3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«Капитальный ремонт жилищного фонда муниципального образования Ковардицкое»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289,00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160,30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55,47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160,30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160,30</a:t>
                      </a:r>
                    </a:p>
                  </a:txBody>
                  <a:tcPr marL="3014" marR="3014" marT="3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191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92280" y="116632"/>
            <a:ext cx="174692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957067"/>
              </p:ext>
            </p:extLst>
          </p:nvPr>
        </p:nvGraphicFramePr>
        <p:xfrm>
          <a:off x="179512" y="300466"/>
          <a:ext cx="8784975" cy="6512910"/>
        </p:xfrm>
        <a:graphic>
          <a:graphicData uri="http://schemas.openxmlformats.org/drawingml/2006/table">
            <a:tbl>
              <a:tblPr/>
              <a:tblGrid>
                <a:gridCol w="4248472"/>
                <a:gridCol w="288032"/>
                <a:gridCol w="288032"/>
                <a:gridCol w="792088"/>
                <a:gridCol w="792088"/>
                <a:gridCol w="792088"/>
                <a:gridCol w="792088"/>
                <a:gridCol w="792087"/>
              </a:tblGrid>
              <a:tr h="681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591" marR="3591" marT="35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591" marR="3591" marT="359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591" marR="3591" marT="359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2024 года к плану на 01.10.2023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6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1 790,59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0,38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3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муниципальном образовании Ковардицкое"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1 790,59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875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«Энергосбережение и повышение энергетической эффективности в муниципальном образовании  Ковардицкое»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6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8 148,06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8 889,00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109,09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3 503,10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1 045,08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84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«Благоустройство территории муниципального образования Ковардицкое»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7 478,15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7 993,30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106,89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2 607,40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149,38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875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«Борьба с борщевиком Сосновского на территории муниципального образования Ковардицкое»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552,60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895,70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162,09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895,70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895,70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741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«Комплексное развитие сельских территорий муниципального образования Ковардицкое»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117,31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6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3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7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«Благоустройство территории муниципального образования Ковардицкое»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0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14 522,67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102,89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14 522,67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102,89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39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«Развитие культуры муниципального образования Ковардицкое»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14 522,67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102,89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14 942,60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649,90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107,76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847,72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649,90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107,76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3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649,90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107,76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700,30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3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муниципального образования Ковардицкое»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6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муниципальном образовании Ковардицкое»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153,45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37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153,45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7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муниципальной службы в муниципальном образовании Ковардицкое»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153,45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1" marR="3591" marT="3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063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506413" y="260351"/>
            <a:ext cx="8229600" cy="432345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34819" name="Text Box 62"/>
          <p:cNvSpPr txBox="1">
            <a:spLocks noChangeArrowheads="1"/>
          </p:cNvSpPr>
          <p:nvPr/>
        </p:nvSpPr>
        <p:spPr bwMode="auto">
          <a:xfrm>
            <a:off x="590550" y="850900"/>
            <a:ext cx="8137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муниципального образования </a:t>
            </a:r>
            <a:r>
              <a:rPr lang="ru-RU" altLang="ru-RU" sz="1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34820" name="AutoShape 26"/>
          <p:cNvSpPr>
            <a:spLocks noChangeArrowheads="1"/>
          </p:cNvSpPr>
          <p:nvPr/>
        </p:nvSpPr>
        <p:spPr bwMode="auto">
          <a:xfrm>
            <a:off x="5076056" y="2908765"/>
            <a:ext cx="3443287" cy="120015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КОВАРДИЦКОЕ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95537" y="1700808"/>
            <a:ext cx="3919168" cy="107996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/>
            <a:r>
              <a:rPr lang="ru-RU" altLang="ru-RU" sz="1200" dirty="0">
                <a:latin typeface="Times New Roman" pitchFamily="18" charset="0"/>
              </a:rPr>
              <a:t>- субсидии – </a:t>
            </a:r>
            <a:r>
              <a:rPr lang="ru-RU" altLang="ru-RU" sz="1200" dirty="0" smtClean="0">
                <a:latin typeface="Times New Roman" pitchFamily="18" charset="0"/>
              </a:rPr>
              <a:t>4114,6 </a:t>
            </a:r>
            <a:r>
              <a:rPr lang="ru-RU" altLang="ru-RU" sz="1200" dirty="0">
                <a:latin typeface="Times New Roman" pitchFamily="18" charset="0"/>
              </a:rPr>
              <a:t>тыс. рублей;</a:t>
            </a:r>
          </a:p>
          <a:p>
            <a:pPr eaLnBrk="1" hangingPunct="1">
              <a:buFontTx/>
              <a:buChar char="-"/>
            </a:pPr>
            <a:r>
              <a:rPr lang="ru-RU" altLang="ru-RU" sz="1200" dirty="0">
                <a:latin typeface="Times New Roman" pitchFamily="18" charset="0"/>
              </a:rPr>
              <a:t> субвенции – </a:t>
            </a:r>
            <a:r>
              <a:rPr lang="ru-RU" altLang="ru-RU" sz="1200" dirty="0" smtClean="0">
                <a:latin typeface="Times New Roman" pitchFamily="18" charset="0"/>
              </a:rPr>
              <a:t>749,1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дотации – 672,0 тыс. рублей.</a:t>
            </a:r>
            <a:endParaRPr lang="ru-RU" altLang="ru-RU" sz="1200" dirty="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95538" y="2908765"/>
            <a:ext cx="3915650" cy="363618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34828" name="AutoShape 54"/>
          <p:cNvSpPr>
            <a:spLocks noChangeArrowheads="1"/>
          </p:cNvSpPr>
          <p:nvPr/>
        </p:nvSpPr>
        <p:spPr bwMode="auto">
          <a:xfrm>
            <a:off x="5089153" y="4552884"/>
            <a:ext cx="3515296" cy="1328023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ru-RU" altLang="ru-RU" sz="1200" b="1" dirty="0"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200" dirty="0"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– </a:t>
            </a:r>
            <a:r>
              <a:rPr lang="ru-RU" altLang="ru-RU" sz="1200" dirty="0" smtClean="0">
                <a:latin typeface="Times New Roman" pitchFamily="18" charset="0"/>
              </a:rPr>
              <a:t>1690,2 </a:t>
            </a:r>
            <a:r>
              <a:rPr lang="ru-RU" altLang="ru-RU" sz="12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34830" name="Text Box 36"/>
          <p:cNvSpPr txBox="1">
            <a:spLocks noChangeArrowheads="1"/>
          </p:cNvSpPr>
          <p:nvPr/>
        </p:nvSpPr>
        <p:spPr bwMode="auto">
          <a:xfrm>
            <a:off x="590550" y="2928579"/>
            <a:ext cx="3640138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 dirty="0">
                <a:latin typeface="Times New Roman" pitchFamily="18" charset="0"/>
              </a:rPr>
              <a:t>Из бюджета Муромского района: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 smtClean="0">
                <a:latin typeface="Times New Roman" pitchFamily="18" charset="0"/>
              </a:rPr>
              <a:t>дотации </a:t>
            </a:r>
            <a:r>
              <a:rPr lang="ru-RU" altLang="ru-RU" sz="1200" dirty="0">
                <a:latin typeface="Times New Roman" pitchFamily="18" charset="0"/>
              </a:rPr>
              <a:t>на выравнивание  бюджетной  обеспеченности муниципального образования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24995,0 тыс. рублей, в том числе: 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i="1" dirty="0" smtClean="0">
                <a:latin typeface="Times New Roman" pitchFamily="18" charset="0"/>
              </a:rPr>
              <a:t>за счет </a:t>
            </a:r>
            <a:r>
              <a:rPr lang="ru-RU" altLang="ru-RU" sz="1200" i="1" dirty="0">
                <a:latin typeface="Times New Roman" pitchFamily="18" charset="0"/>
              </a:rPr>
              <a:t>средств бюджета  Муромского района -</a:t>
            </a: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i="1" dirty="0" smtClean="0">
                <a:latin typeface="Times New Roman" pitchFamily="18" charset="0"/>
              </a:rPr>
              <a:t>12743,0 </a:t>
            </a:r>
            <a:r>
              <a:rPr lang="ru-RU" altLang="ru-RU" sz="1200" i="1" dirty="0">
                <a:latin typeface="Times New Roman" pitchFamily="18" charset="0"/>
              </a:rPr>
              <a:t>тыс. </a:t>
            </a:r>
            <a:r>
              <a:rPr lang="ru-RU" altLang="ru-RU" sz="1200" i="1" dirty="0" smtClean="0">
                <a:latin typeface="Times New Roman" pitchFamily="18" charset="0"/>
              </a:rPr>
              <a:t>рублей;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200" i="1" dirty="0" smtClean="0">
                <a:latin typeface="Times New Roman" pitchFamily="18" charset="0"/>
              </a:rPr>
              <a:t>за счет </a:t>
            </a:r>
            <a:r>
              <a:rPr lang="ru-RU" altLang="ru-RU" sz="1200" i="1" dirty="0">
                <a:latin typeface="Times New Roman" pitchFamily="18" charset="0"/>
              </a:rPr>
              <a:t>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 </a:t>
            </a:r>
            <a:r>
              <a:rPr lang="ru-RU" altLang="ru-RU" sz="1200" i="1" dirty="0" smtClean="0">
                <a:latin typeface="Times New Roman" pitchFamily="18" charset="0"/>
              </a:rPr>
              <a:t>-12252,0 тыс. рублей;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 smtClean="0">
                <a:latin typeface="Times New Roman" pitchFamily="18" charset="0"/>
              </a:rPr>
              <a:t>иные </a:t>
            </a:r>
            <a:r>
              <a:rPr lang="ru-RU" altLang="ru-RU" sz="1200" dirty="0">
                <a:latin typeface="Times New Roman" pitchFamily="18" charset="0"/>
              </a:rPr>
              <a:t>межбюджетные трансферты, передаваемые бюджету муниципального образования </a:t>
            </a:r>
            <a:r>
              <a:rPr lang="ru-RU" altLang="ru-RU" sz="1200" dirty="0" err="1">
                <a:latin typeface="Times New Roman" pitchFamily="18" charset="0"/>
              </a:rPr>
              <a:t>Ковардицкое</a:t>
            </a:r>
            <a:r>
              <a:rPr lang="ru-RU" altLang="ru-RU" sz="1200" dirty="0">
                <a:latin typeface="Times New Roman" pitchFamily="18" charset="0"/>
              </a:rPr>
              <a:t> из бюджета Муромского района – </a:t>
            </a:r>
            <a:r>
              <a:rPr lang="ru-RU" altLang="ru-RU" sz="1200" dirty="0" smtClean="0">
                <a:latin typeface="Times New Roman" pitchFamily="18" charset="0"/>
              </a:rPr>
              <a:t> 1964,7 тыс</a:t>
            </a:r>
            <a:r>
              <a:rPr lang="ru-RU" altLang="ru-RU" sz="1200" dirty="0">
                <a:latin typeface="Times New Roman" pitchFamily="18" charset="0"/>
              </a:rPr>
              <a:t>. рублей</a:t>
            </a:r>
            <a:r>
              <a:rPr lang="ru-RU" altLang="ru-RU" sz="1200" dirty="0" smtClean="0">
                <a:latin typeface="Times New Roman" pitchFamily="18" charset="0"/>
              </a:rPr>
              <a:t>.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>
                <a:latin typeface="Times New Roman" pitchFamily="18" charset="0"/>
              </a:rPr>
              <a:t>иные межбюджетные трансферты на мероприятия в части осуществления дорожной деятельности (зимнее содержание автомобильных дорог) – 4500,0 тыс. рублей</a:t>
            </a:r>
            <a:r>
              <a:rPr lang="ru-RU" altLang="ru-RU" sz="1200" dirty="0" smtClean="0">
                <a:latin typeface="Times New Roman" pitchFamily="18" charset="0"/>
              </a:rPr>
              <a:t>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34832" name="AutoShape 47"/>
          <p:cNvSpPr>
            <a:spLocks noChangeArrowheads="1"/>
          </p:cNvSpPr>
          <p:nvPr/>
        </p:nvSpPr>
        <p:spPr bwMode="auto">
          <a:xfrm rot="5400000">
            <a:off x="5555218" y="723631"/>
            <a:ext cx="973316" cy="339695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61"/>
          <p:cNvSpPr>
            <a:spLocks noChangeArrowheads="1"/>
          </p:cNvSpPr>
          <p:nvPr/>
        </p:nvSpPr>
        <p:spPr bwMode="auto">
          <a:xfrm>
            <a:off x="6588224" y="4108915"/>
            <a:ext cx="431800" cy="438641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  <p:sp>
        <p:nvSpPr>
          <p:cNvPr id="34834" name="AutoShape 51"/>
          <p:cNvSpPr>
            <a:spLocks noChangeArrowheads="1"/>
          </p:cNvSpPr>
          <p:nvPr/>
        </p:nvSpPr>
        <p:spPr bwMode="auto">
          <a:xfrm>
            <a:off x="4343400" y="3360627"/>
            <a:ext cx="745753" cy="431800"/>
          </a:xfrm>
          <a:prstGeom prst="rightArrow">
            <a:avLst>
              <a:gd name="adj1" fmla="val 50000"/>
              <a:gd name="adj2" fmla="val 502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46856" y="-27384"/>
            <a:ext cx="8229600" cy="620713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59097" y="476672"/>
            <a:ext cx="8461375" cy="629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Бюджет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утверждается в форме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о бюджете на очередной финансовый год и на плановый период.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По вопросу рассмотрения проекта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Муромского района «О бюджете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на очередной финансовый  год и на плановый период» назначаются публичные слушания.  Положение «О публичных слушаниях в муниципальном образовании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сельское поселение  Муромского района Владимирской области» утверждено решением Совета народных депутатов </a:t>
            </a:r>
            <a:r>
              <a:rPr lang="ru-RU" altLang="ru-RU" sz="1600" dirty="0" err="1">
                <a:latin typeface="Times New Roman" pitchFamily="18" charset="0"/>
              </a:rPr>
              <a:t>Ковардицкого</a:t>
            </a:r>
            <a:r>
              <a:rPr lang="ru-RU" altLang="ru-RU" sz="1600" dirty="0">
                <a:latin typeface="Times New Roman" pitchFamily="18" charset="0"/>
              </a:rPr>
              <a:t> сельского поселения от 12.05.2006 г. № 20.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Решением Совета народных депутатов от </a:t>
            </a:r>
            <a:r>
              <a:rPr lang="ru-RU" altLang="ru-RU" sz="1600" dirty="0" smtClean="0">
                <a:latin typeface="Times New Roman" pitchFamily="18" charset="0"/>
              </a:rPr>
              <a:t>23.11.2023 </a:t>
            </a:r>
            <a:r>
              <a:rPr lang="ru-RU" altLang="ru-RU" sz="1600">
                <a:latin typeface="Times New Roman" pitchFamily="18" charset="0"/>
              </a:rPr>
              <a:t>№ </a:t>
            </a:r>
            <a:r>
              <a:rPr lang="ru-RU" altLang="ru-RU" sz="1600" smtClean="0">
                <a:latin typeface="Times New Roman" pitchFamily="18" charset="0"/>
              </a:rPr>
              <a:t>55 </a:t>
            </a:r>
            <a:r>
              <a:rPr lang="ru-RU" altLang="ru-RU" sz="1600" dirty="0">
                <a:latin typeface="Times New Roman" pitchFamily="18" charset="0"/>
              </a:rPr>
              <a:t>«О назначении публичных слушаний по проекту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Муромского района «О бюджете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на </a:t>
            </a:r>
            <a:r>
              <a:rPr lang="ru-RU" altLang="ru-RU" sz="1600" dirty="0" smtClean="0">
                <a:latin typeface="Times New Roman" pitchFamily="18" charset="0"/>
              </a:rPr>
              <a:t>2024 </a:t>
            </a:r>
            <a:r>
              <a:rPr lang="ru-RU" altLang="ru-RU" sz="16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latin typeface="Times New Roman" pitchFamily="18" charset="0"/>
              </a:rPr>
              <a:t>2025 </a:t>
            </a:r>
            <a:r>
              <a:rPr lang="ru-RU" altLang="ru-RU" sz="1600" dirty="0">
                <a:latin typeface="Times New Roman" pitchFamily="18" charset="0"/>
              </a:rPr>
              <a:t>и </a:t>
            </a:r>
            <a:r>
              <a:rPr lang="ru-RU" altLang="ru-RU" sz="1600" dirty="0" smtClean="0">
                <a:latin typeface="Times New Roman" pitchFamily="18" charset="0"/>
              </a:rPr>
              <a:t>2026 </a:t>
            </a:r>
            <a:r>
              <a:rPr lang="ru-RU" altLang="ru-RU" sz="1600" dirty="0">
                <a:latin typeface="Times New Roman" pitchFamily="18" charset="0"/>
              </a:rPr>
              <a:t>годов»» определены: </a:t>
            </a:r>
          </a:p>
          <a:p>
            <a:pPr algn="just" eaLnBrk="1" hangingPunct="1">
              <a:spcBef>
                <a:spcPct val="30000"/>
              </a:spcBef>
              <a:buFontTx/>
              <a:buChar char="-"/>
            </a:pPr>
            <a:r>
              <a:rPr lang="ru-RU" altLang="ru-RU" sz="1600" dirty="0">
                <a:latin typeface="Times New Roman" pitchFamily="18" charset="0"/>
              </a:rPr>
              <a:t>дата и место проведения публичных слушаний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декабря 2023 года, 11-00 часов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altLang="ru-RU" sz="1600" dirty="0">
                <a:latin typeface="Times New Roman" pitchFamily="18" charset="0"/>
              </a:rPr>
              <a:t>Владимирская область, Муромский район, с. </a:t>
            </a:r>
            <a:r>
              <a:rPr lang="ru-RU" altLang="ru-RU" sz="1600" dirty="0" err="1">
                <a:latin typeface="Times New Roman" pitchFamily="18" charset="0"/>
              </a:rPr>
              <a:t>Ковардицы</a:t>
            </a:r>
            <a:r>
              <a:rPr lang="ru-RU" altLang="ru-RU" sz="1600" dirty="0">
                <a:latin typeface="Times New Roman" pitchFamily="18" charset="0"/>
              </a:rPr>
              <a:t>, ул. Дзержинского, д. 94-а, зал </a:t>
            </a:r>
            <a:r>
              <a:rPr lang="ru-RU" altLang="ru-RU" sz="1600" dirty="0" smtClean="0">
                <a:latin typeface="Times New Roman" pitchFamily="18" charset="0"/>
              </a:rPr>
              <a:t>заседаний;</a:t>
            </a:r>
          </a:p>
          <a:p>
            <a:pPr algn="just" eaLnBrk="1" hangingPunct="1">
              <a:spcBef>
                <a:spcPct val="30000"/>
              </a:spcBef>
              <a:buFontTx/>
              <a:buChar char="-"/>
            </a:pPr>
            <a:r>
              <a:rPr lang="ru-RU" altLang="ru-RU" sz="1600" dirty="0" smtClean="0">
                <a:latin typeface="Times New Roman" pitchFamily="18" charset="0"/>
              </a:rPr>
              <a:t>права </a:t>
            </a:r>
            <a:r>
              <a:rPr lang="ru-RU" altLang="ru-RU" sz="1600" dirty="0">
                <a:latin typeface="Times New Roman" pitchFamily="18" charset="0"/>
              </a:rPr>
              <a:t>граждан при проведении публичных слушаний - </a:t>
            </a:r>
            <a:r>
              <a:rPr lang="ru-RU" sz="1600" dirty="0">
                <a:latin typeface="Times New Roman" pitchFamily="18" charset="0"/>
              </a:rPr>
              <a:t>свои рекомендации по проекту решения Совета народных депутатов муниципального образования </a:t>
            </a:r>
            <a:r>
              <a:rPr lang="ru-RU" sz="1600" dirty="0" err="1">
                <a:latin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</a:rPr>
              <a:t> Муромского района «О бюджете муниципального образования </a:t>
            </a:r>
            <a:r>
              <a:rPr lang="ru-RU" sz="1600" dirty="0" err="1">
                <a:latin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</a:rPr>
              <a:t> на 2024 год и на плановый период 2025 и 2026 годов» жители муниципального образования </a:t>
            </a:r>
            <a:r>
              <a:rPr lang="ru-RU" sz="1600" dirty="0" err="1">
                <a:latin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</a:rPr>
              <a:t> могут направлять в комиссию, расположенную по адресу: Муромский района, с. </a:t>
            </a:r>
            <a:r>
              <a:rPr lang="ru-RU" sz="1600" dirty="0" err="1">
                <a:latin typeface="Times New Roman" pitchFamily="18" charset="0"/>
              </a:rPr>
              <a:t>Ковардицы</a:t>
            </a:r>
            <a:r>
              <a:rPr lang="ru-RU" sz="1600" dirty="0">
                <a:latin typeface="Times New Roman" pitchFamily="18" charset="0"/>
              </a:rPr>
              <a:t>, ул. Дзержинского, д. 94-а, письменно или посредством официального сайта администрации муниципального образования </a:t>
            </a:r>
            <a:r>
              <a:rPr lang="ru-RU" sz="1600" dirty="0" err="1">
                <a:latin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</a:rPr>
              <a:t> Муромского района телекоммуникационной сети Интернет http://kovardici.ru/, в срок до </a:t>
            </a:r>
            <a:r>
              <a:rPr lang="ru-RU" sz="1600" dirty="0" smtClean="0">
                <a:latin typeface="Times New Roman" pitchFamily="18" charset="0"/>
              </a:rPr>
              <a:t>20 </a:t>
            </a:r>
            <a:r>
              <a:rPr lang="ru-RU" sz="1600" dirty="0">
                <a:latin typeface="Times New Roman" pitchFamily="18" charset="0"/>
              </a:rPr>
              <a:t>декабря 2023 года.</a:t>
            </a:r>
            <a:endParaRPr lang="ru-RU" altLang="ru-RU" sz="1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326003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3485" y="2082338"/>
            <a:ext cx="80875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1400" b="1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 средней заработной плате по региону 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145235"/>
              </p:ext>
            </p:extLst>
          </p:nvPr>
        </p:nvGraphicFramePr>
        <p:xfrm>
          <a:off x="606433" y="3036445"/>
          <a:ext cx="8088751" cy="3288906"/>
        </p:xfrm>
        <a:graphic>
          <a:graphicData uri="http://schemas.openxmlformats.org/drawingml/2006/table">
            <a:tbl>
              <a:tblPr/>
              <a:tblGrid>
                <a:gridCol w="2994727"/>
                <a:gridCol w="1273506"/>
                <a:gridCol w="1273506"/>
                <a:gridCol w="1273506"/>
                <a:gridCol w="1273506"/>
              </a:tblGrid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39 200,00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42 730,00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46 150,00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49 610,00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49442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3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39483,70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42730,00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46150,00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49610,00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4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году, рублей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3 810,90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3 246,30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3 420,00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3 460,00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году, 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45"/>
          <p:cNvSpPr>
            <a:spLocks noChangeArrowheads="1"/>
          </p:cNvSpPr>
          <p:nvPr/>
        </p:nvSpPr>
        <p:spPr bwMode="auto">
          <a:xfrm>
            <a:off x="573486" y="937490"/>
            <a:ext cx="8087576" cy="90733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cmpd="tri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7171" y="998869"/>
            <a:ext cx="79072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практики инициативного бюджетирования в расходной части бюджета предусмотрены средства на поддержку инициатив граждан в рамках муниципальной программы «Развитие культуры муниципального образования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Ковардицкое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30,0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7" name="AutoShape 45"/>
          <p:cNvSpPr>
            <a:spLocks noChangeArrowheads="1"/>
          </p:cNvSpPr>
          <p:nvPr/>
        </p:nvSpPr>
        <p:spPr bwMode="auto">
          <a:xfrm>
            <a:off x="2483768" y="506425"/>
            <a:ext cx="4104456" cy="35071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cmpd="tri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506426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</a:t>
            </a:r>
            <a:endParaRPr kumimoji="0" lang="ru-RU" alt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>
            <a:spLocks noGrp="1" noChangeArrowheads="1"/>
          </p:cNvSpPr>
          <p:nvPr>
            <p:ph type="title"/>
          </p:nvPr>
        </p:nvSpPr>
        <p:spPr>
          <a:xfrm>
            <a:off x="444500" y="655638"/>
            <a:ext cx="8229600" cy="1755775"/>
          </a:xfrm>
        </p:spPr>
        <p:txBody>
          <a:bodyPr>
            <a:spAutoFit/>
          </a:bodyPr>
          <a:lstStyle/>
          <a:p>
            <a:pPr indent="447675" algn="just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С проектом решения Совета народных депутатов муниципального образования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Ковардицкое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 Муромского района от «О бюджете муниципального образования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Ковардицкое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 на 2024 год и на плановый период 2025 и 2026 годов» можно ознакомиться в газете «Муромский край. 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Документы» от 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28.11.2023 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№ 132 (5040)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800" u="sng" dirty="0" smtClean="0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sz="1800" u="sng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 sz="18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36867" name="Text Box 6"/>
          <p:cNvSpPr>
            <a:spLocks noGrp="1" noChangeArrowheads="1"/>
          </p:cNvSpPr>
          <p:nvPr>
            <p:ph idx="1"/>
          </p:nvPr>
        </p:nvSpPr>
        <p:spPr>
          <a:xfrm>
            <a:off x="922338" y="2835275"/>
            <a:ext cx="7408862" cy="3148013"/>
          </a:xfrm>
        </p:spPr>
        <p:txBody>
          <a:bodyPr>
            <a:spAutoFit/>
          </a:bodyPr>
          <a:lstStyle/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b="1" u="sng" dirty="0" smtClean="0">
                <a:solidFill>
                  <a:schemeClr val="tx1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indent="0" algn="ctr" eaLnBrk="1" hangingPunct="1">
              <a:spcBef>
                <a:spcPct val="50000"/>
              </a:spcBef>
            </a:pPr>
            <a:endParaRPr lang="ru-RU" altLang="ru-RU" b="1" u="sng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en-US" alt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e-mail: </a:t>
            </a:r>
            <a:r>
              <a:rPr lang="ru-RU" altLang="ru-RU" sz="1400" b="1" u="sng" dirty="0" smtClean="0">
                <a:solidFill>
                  <a:schemeClr val="tx1"/>
                </a:solidFill>
                <a:latin typeface="Times New Roman" pitchFamily="18" charset="0"/>
              </a:rPr>
              <a:t>rayfu@mail.ru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с 8:00 до 17:00 перерыв на обед с 12:00 до 13:00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Суббота и воскресенье – выходной день.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228600" y="1324744"/>
            <a:ext cx="8686800" cy="45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6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6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6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6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6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>
              <a:latin typeface="Times New Roman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0" y="582960"/>
            <a:ext cx="7635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AutoShape 6"/>
          <p:cNvGrpSpPr>
            <a:grpSpLocks/>
          </p:cNvGrpSpPr>
          <p:nvPr/>
        </p:nvGrpSpPr>
        <p:grpSpPr bwMode="auto">
          <a:xfrm>
            <a:off x="1403350" y="127000"/>
            <a:ext cx="6242050" cy="292100"/>
            <a:chOff x="1233" y="-197"/>
            <a:chExt cx="3291" cy="1324"/>
          </a:xfrm>
        </p:grpSpPr>
        <p:pic>
          <p:nvPicPr>
            <p:cNvPr id="16417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8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dirty="0" smtClean="0">
                  <a:solidFill>
                    <a:srgbClr val="000000"/>
                  </a:solidFill>
                  <a:latin typeface="Times New Roman" pitchFamily="18" charset="0"/>
                </a:rPr>
                <a:t>МЕЖБЮДЖЕТНЫЕ ОТНОШЕНИЯ</a:t>
              </a:r>
              <a:endParaRPr lang="ru-RU" altLang="ru-RU" sz="22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7488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028031" y="663576"/>
            <a:ext cx="2980532" cy="22002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78306" y="663575"/>
            <a:ext cx="2065238" cy="218054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48238" y="663576"/>
            <a:ext cx="1750000" cy="21352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6399" name="Text Box 40"/>
          <p:cNvSpPr txBox="1">
            <a:spLocks noChangeArrowheads="1"/>
          </p:cNvSpPr>
          <p:nvPr/>
        </p:nvSpPr>
        <p:spPr bwMode="auto">
          <a:xfrm>
            <a:off x="236538" y="665163"/>
            <a:ext cx="1690687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(</a:t>
            </a:r>
            <a:r>
              <a:rPr lang="ru-RU" altLang="ru-RU" sz="1200" b="1" i="1" dirty="0">
                <a:latin typeface="Times New Roman" pitchFamily="18" charset="0"/>
              </a:rPr>
              <a:t>от лат. «</a:t>
            </a:r>
            <a:r>
              <a:rPr lang="en-US" altLang="ru-RU" sz="1200" b="1" i="1" dirty="0" err="1">
                <a:latin typeface="Times New Roman" pitchFamily="18" charset="0"/>
              </a:rPr>
              <a:t>Dotatio</a:t>
            </a:r>
            <a:r>
              <a:rPr lang="ru-RU" altLang="ru-RU" sz="12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2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200" dirty="0">
                <a:latin typeface="Times New Roman" pitchFamily="18" charset="0"/>
              </a:rPr>
              <a:t>использования.</a:t>
            </a:r>
          </a:p>
        </p:txBody>
      </p:sp>
      <p:sp>
        <p:nvSpPr>
          <p:cNvPr id="16400" name="Text Box 41"/>
          <p:cNvSpPr txBox="1">
            <a:spLocks noChangeArrowheads="1"/>
          </p:cNvSpPr>
          <p:nvPr/>
        </p:nvSpPr>
        <p:spPr bwMode="auto">
          <a:xfrm>
            <a:off x="2027238" y="663575"/>
            <a:ext cx="30035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</a:t>
            </a:r>
            <a:r>
              <a:rPr lang="en-US" altLang="ru-RU" sz="1100" b="1" i="1" dirty="0">
                <a:latin typeface="Times New Roman" pitchFamily="18" charset="0"/>
              </a:rPr>
              <a:t> </a:t>
            </a:r>
            <a:r>
              <a:rPr lang="ru-RU" altLang="ru-RU" sz="1100" b="1" i="1" dirty="0">
                <a:latin typeface="Times New Roman" pitchFamily="18" charset="0"/>
              </a:rPr>
              <a:t>«</a:t>
            </a:r>
            <a:r>
              <a:rPr lang="en-US" altLang="ru-RU" sz="1100" b="1" i="1" dirty="0" err="1">
                <a:latin typeface="Times New Roman" pitchFamily="18" charset="0"/>
              </a:rPr>
              <a:t>Subvenire</a:t>
            </a:r>
            <a:r>
              <a:rPr lang="ru-RU" altLang="ru-RU" sz="1100" b="1" i="1" dirty="0">
                <a:latin typeface="Times New Roman" pitchFamily="18" charset="0"/>
              </a:rPr>
              <a:t>»</a:t>
            </a:r>
            <a:r>
              <a:rPr lang="en-US" altLang="ru-RU" sz="1100" b="1" i="1" dirty="0">
                <a:latin typeface="Times New Roman" pitchFamily="18" charset="0"/>
              </a:rPr>
              <a:t> - </a:t>
            </a:r>
            <a:r>
              <a:rPr lang="ru-RU" altLang="ru-RU" sz="1100" b="1" i="1" dirty="0">
                <a:latin typeface="Times New Roman" pitchFamily="18" charset="0"/>
              </a:rPr>
              <a:t>приходить на помощь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6401" name="Text Box 42"/>
          <p:cNvSpPr txBox="1">
            <a:spLocks noChangeArrowheads="1"/>
          </p:cNvSpPr>
          <p:nvPr/>
        </p:nvSpPr>
        <p:spPr bwMode="auto">
          <a:xfrm>
            <a:off x="5083175" y="612775"/>
            <a:ext cx="206533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 «</a:t>
            </a:r>
            <a:r>
              <a:rPr lang="en-US" altLang="ru-RU" sz="1100" b="1" i="1" dirty="0" err="1">
                <a:latin typeface="Times New Roman" pitchFamily="18" charset="0"/>
              </a:rPr>
              <a:t>Subsiduim</a:t>
            </a:r>
            <a:r>
              <a:rPr lang="ru-RU" altLang="ru-RU" sz="1100" b="1" i="1" dirty="0">
                <a:latin typeface="Times New Roman" pitchFamily="18" charset="0"/>
              </a:rPr>
              <a:t>» - поддержка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</p:txBody>
      </p:sp>
      <p:sp>
        <p:nvSpPr>
          <p:cNvPr id="16402" name="Text Box 51"/>
          <p:cNvSpPr txBox="1">
            <a:spLocks noChangeArrowheads="1"/>
          </p:cNvSpPr>
          <p:nvPr/>
        </p:nvSpPr>
        <p:spPr bwMode="auto">
          <a:xfrm>
            <a:off x="7248525" y="6651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Трансфе́рт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 от лат. «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Transfero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переношу,перемещаю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соглашениями.</a:t>
            </a: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3" name="Line 43"/>
          <p:cNvSpPr>
            <a:spLocks noChangeShapeType="1"/>
          </p:cNvSpPr>
          <p:nvPr/>
        </p:nvSpPr>
        <p:spPr bwMode="auto">
          <a:xfrm flipH="1">
            <a:off x="1403350" y="433388"/>
            <a:ext cx="1249363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4" name="Line 43"/>
          <p:cNvSpPr>
            <a:spLocks noChangeShapeType="1"/>
          </p:cNvSpPr>
          <p:nvPr/>
        </p:nvSpPr>
        <p:spPr bwMode="auto">
          <a:xfrm flipH="1">
            <a:off x="3660775" y="461963"/>
            <a:ext cx="238125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5" name="Line 43"/>
          <p:cNvSpPr>
            <a:spLocks noChangeShapeType="1"/>
          </p:cNvSpPr>
          <p:nvPr/>
        </p:nvSpPr>
        <p:spPr bwMode="auto">
          <a:xfrm>
            <a:off x="6877050" y="436563"/>
            <a:ext cx="93503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6" name="Line 43"/>
          <p:cNvSpPr>
            <a:spLocks noChangeShapeType="1"/>
          </p:cNvSpPr>
          <p:nvPr/>
        </p:nvSpPr>
        <p:spPr bwMode="auto">
          <a:xfrm>
            <a:off x="5651500" y="479425"/>
            <a:ext cx="217488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6407" name="Group 34"/>
          <p:cNvGrpSpPr>
            <a:grpSpLocks/>
          </p:cNvGrpSpPr>
          <p:nvPr/>
        </p:nvGrpSpPr>
        <p:grpSpPr bwMode="auto">
          <a:xfrm>
            <a:off x="58738" y="3141663"/>
            <a:ext cx="236537" cy="1092200"/>
            <a:chOff x="331" y="2795"/>
            <a:chExt cx="418" cy="723"/>
          </a:xfrm>
        </p:grpSpPr>
        <p:sp>
          <p:nvSpPr>
            <p:cNvPr id="16413" name="Line 5"/>
            <p:cNvSpPr>
              <a:spLocks noChangeShapeType="1"/>
            </p:cNvSpPr>
            <p:nvPr/>
          </p:nvSpPr>
          <p:spPr bwMode="auto">
            <a:xfrm flipH="1">
              <a:off x="340" y="279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6"/>
            <p:cNvSpPr>
              <a:spLocks noChangeShapeType="1"/>
            </p:cNvSpPr>
            <p:nvPr/>
          </p:nvSpPr>
          <p:spPr bwMode="auto">
            <a:xfrm>
              <a:off x="331" y="3144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6"/>
            <p:cNvSpPr>
              <a:spLocks noChangeShapeType="1"/>
            </p:cNvSpPr>
            <p:nvPr/>
          </p:nvSpPr>
          <p:spPr bwMode="auto">
            <a:xfrm>
              <a:off x="335" y="351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Line 12"/>
            <p:cNvSpPr>
              <a:spLocks noChangeShapeType="1"/>
            </p:cNvSpPr>
            <p:nvPr/>
          </p:nvSpPr>
          <p:spPr bwMode="auto">
            <a:xfrm>
              <a:off x="340" y="2795"/>
              <a:ext cx="0" cy="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9688" y="5962650"/>
            <a:ext cx="231775" cy="503238"/>
            <a:chOff x="39688" y="5962650"/>
            <a:chExt cx="231775" cy="50323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57150" y="5962650"/>
              <a:ext cx="1588" cy="503238"/>
            </a:xfrm>
            <a:prstGeom prst="line">
              <a:avLst/>
            </a:prstGeom>
            <a:ln w="317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39688" y="6453188"/>
              <a:ext cx="23177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7150" y="5962650"/>
              <a:ext cx="1968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11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74638" y="2924175"/>
            <a:ext cx="8834437" cy="24622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Иные межбюджетные трансферты, передаваемые бюджету Муромского района из бюджета муниципального образования  </a:t>
            </a:r>
            <a:r>
              <a:rPr lang="ru-RU" altLang="ru-RU" sz="1400" b="1" dirty="0" err="1">
                <a:latin typeface="Times New Roman" pitchFamily="18" charset="0"/>
              </a:rPr>
              <a:t>Ковардицкое</a:t>
            </a:r>
            <a:r>
              <a:rPr lang="ru-RU" altLang="ru-RU" sz="1400" b="1" dirty="0"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составление </a:t>
            </a:r>
            <a:r>
              <a:rPr lang="ru-RU" altLang="ru-RU" sz="900" dirty="0">
                <a:latin typeface="Times New Roman" pitchFamily="18" charset="0"/>
              </a:rPr>
              <a:t>проекта бюджета поселения, исполнения бюджета поселения, осуществления контроля за его исполнением, составления отчета об исполнении бюджета </a:t>
            </a:r>
            <a:r>
              <a:rPr lang="ru-RU" altLang="ru-RU" sz="900" dirty="0" smtClean="0">
                <a:latin typeface="Times New Roman" pitchFamily="18" charset="0"/>
              </a:rPr>
              <a:t>поселения;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обеспечение </a:t>
            </a:r>
            <a:r>
              <a:rPr lang="ru-RU" altLang="ru-RU" sz="900" dirty="0">
                <a:latin typeface="Times New Roman" pitchFamily="18" charset="0"/>
              </a:rPr>
              <a:t>проживающих в муниципальном образовании  </a:t>
            </a:r>
            <a:r>
              <a:rPr lang="ru-RU" altLang="ru-RU" sz="900" dirty="0" err="1">
                <a:latin typeface="Times New Roman" pitchFamily="18" charset="0"/>
              </a:rPr>
              <a:t>Ковардицкое</a:t>
            </a:r>
            <a:r>
              <a:rPr lang="ru-RU" altLang="ru-RU" sz="900" dirty="0">
                <a:latin typeface="Times New Roman" pitchFamily="18" charset="0"/>
              </a:rPr>
              <a:t> и нуждающихся в жилых помещениях малоимущих граждан жилыми помещениями, организация строительства муниципального жилищного фонда, а также иных полномочий в соответствии с жилищным законодательством а именно: принятие решений о предоставлении жилых помещений по договору социального найма, при наличии в муниципальном жилищном фонде муниципального образования </a:t>
            </a:r>
            <a:r>
              <a:rPr lang="ru-RU" altLang="ru-RU" sz="900" dirty="0" err="1">
                <a:latin typeface="Times New Roman" pitchFamily="18" charset="0"/>
              </a:rPr>
              <a:t>Ковардицкое</a:t>
            </a:r>
            <a:r>
              <a:rPr lang="ru-RU" altLang="ru-RU" sz="900" dirty="0">
                <a:latin typeface="Times New Roman" pitchFamily="18" charset="0"/>
              </a:rPr>
              <a:t> жилых помещений, предоставляемых по договорам социального найма; установление размера дохода, приходящегося на каждого члена семьи,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найма,  принятие в установленном порядке решений о переводе жилых помещений в нежилые помещения и нежилых помещений в жилые помещения; согласование переустройства и перепланировки жилых помещений; определение порядка получения документа, подтверждающего принятие решения о согласовании или об отказе в согласовании переустройства и (или) перепланировки жилого помещения в соответствии с условиями и порядком переустройства и перепланировки жилых помещений  (по вопросу местного значения, указанного в пункте 1 статье 1 Закона Владимирской области) с предоставлением иных межбюджетных трансфертов в сумме, предусмотренной бюджетом сельского поселения.</a:t>
            </a:r>
          </a:p>
        </p:txBody>
      </p:sp>
      <p:sp>
        <p:nvSpPr>
          <p:cNvPr id="16412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95275" y="5761038"/>
            <a:ext cx="8813800" cy="908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Иные межбюджетные трансферты, передаваемые бюджету муниципального образования Ковардицкое из бюджета Муромского района: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на мероприятия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</a:t>
            </a:r>
            <a:r>
              <a:rPr lang="ru-RU" altLang="ru-RU" sz="2200" b="1" dirty="0" err="1" smtClean="0">
                <a:latin typeface="Times New Roman" pitchFamily="18" charset="0"/>
              </a:rPr>
              <a:t>Ковардицкое</a:t>
            </a:r>
            <a:endParaRPr lang="ru-RU" altLang="ru-RU" sz="2200" b="1" dirty="0"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814917"/>
              </p:ext>
            </p:extLst>
          </p:nvPr>
        </p:nvGraphicFramePr>
        <p:xfrm>
          <a:off x="5004048" y="1052736"/>
          <a:ext cx="3850005" cy="1935480"/>
        </p:xfrm>
        <a:graphic>
          <a:graphicData uri="http://schemas.openxmlformats.org/drawingml/2006/table">
            <a:tbl>
              <a:tblPr firstRow="1" firstCol="1" bandRow="1"/>
              <a:tblGrid>
                <a:gridCol w="3850005"/>
              </a:tblGrid>
              <a:tr h="23812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9626 чел – численность постоянного населения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5074 чел. – численность трудоспособного населения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1339 чел. – численность населения моложе трудоспособного возраста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3213 чел. – численность населения старше трудоспособного возраста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28945"/>
              </p:ext>
            </p:extLst>
          </p:nvPr>
        </p:nvGraphicFramePr>
        <p:xfrm>
          <a:off x="467544" y="3717032"/>
          <a:ext cx="4176464" cy="2597979"/>
        </p:xfrm>
        <a:graphic>
          <a:graphicData uri="http://schemas.openxmlformats.org/drawingml/2006/table">
            <a:tbl>
              <a:tblPr firstRow="1" firstCol="1" bandRow="1"/>
              <a:tblGrid>
                <a:gridCol w="1043905"/>
                <a:gridCol w="1043905"/>
                <a:gridCol w="1044327"/>
                <a:gridCol w="1044327"/>
              </a:tblGrid>
              <a:tr h="8640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Наименование показателя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Сентябрь 2023 в %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Январь-сентябрь 2023 года в % к январю-сентябрю 2022 года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 сентябрю 2022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к августу 2022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индекс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потреби-</a:t>
                      </a: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</a:rPr>
                        <a:t>тельских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цен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104,6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100,87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106,0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r="8585"/>
          <a:stretch/>
        </p:blipFill>
        <p:spPr bwMode="auto">
          <a:xfrm>
            <a:off x="323528" y="980728"/>
            <a:ext cx="446754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t="3153" r="3904" b="10722"/>
          <a:stretch/>
        </p:blipFill>
        <p:spPr bwMode="auto">
          <a:xfrm>
            <a:off x="4860032" y="3573016"/>
            <a:ext cx="4171951" cy="269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252537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ДОХОДОВ И РАСХОДОВ  БЮДЖЕТА МУНИЦИПАЛЬНОГО ОБРАЗОВАНИЯ КОВАРДИЦКОЕ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292100" y="1268760"/>
            <a:ext cx="854392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78697B"/>
              </a:buClr>
              <a:buSzPct val="130000"/>
              <a:defRPr/>
            </a:pPr>
            <a:r>
              <a:rPr lang="ru-RU" altLang="ru-RU" b="1" i="1" dirty="0" smtClean="0">
                <a:latin typeface="Times New Roman" pitchFamily="18" charset="0"/>
              </a:rPr>
              <a:t>Основные характеристики бюджета муниципального образования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78697B"/>
              </a:buClr>
              <a:buSzPct val="130000"/>
              <a:defRPr/>
            </a:pPr>
            <a:r>
              <a:rPr lang="ru-RU" altLang="ru-RU" b="1" i="1" dirty="0" err="1" smtClean="0">
                <a:latin typeface="Times New Roman" pitchFamily="18" charset="0"/>
              </a:rPr>
              <a:t>Ковардицкое</a:t>
            </a:r>
            <a:r>
              <a:rPr lang="ru-RU" altLang="ru-RU" b="1" i="1" dirty="0" smtClean="0">
                <a:latin typeface="Times New Roman" pitchFamily="18" charset="0"/>
              </a:rPr>
              <a:t> на 20</a:t>
            </a:r>
            <a:r>
              <a:rPr lang="en-US" altLang="ru-RU" b="1" i="1" dirty="0" smtClean="0">
                <a:latin typeface="Times New Roman" pitchFamily="18" charset="0"/>
              </a:rPr>
              <a:t>2</a:t>
            </a:r>
            <a:r>
              <a:rPr lang="ru-RU" altLang="ru-RU" b="1" i="1" dirty="0" smtClean="0">
                <a:latin typeface="Times New Roman" pitchFamily="18" charset="0"/>
              </a:rPr>
              <a:t>4 – 2026</a:t>
            </a:r>
            <a:r>
              <a:rPr lang="en-US" altLang="ru-RU" b="1" i="1" dirty="0" smtClean="0">
                <a:latin typeface="Times New Roman" pitchFamily="18" charset="0"/>
              </a:rPr>
              <a:t> </a:t>
            </a:r>
            <a:r>
              <a:rPr lang="ru-RU" altLang="ru-RU" b="1" i="1" dirty="0" smtClean="0">
                <a:latin typeface="Times New Roman" pitchFamily="18" charset="0"/>
              </a:rPr>
              <a:t>годы</a:t>
            </a:r>
          </a:p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endParaRPr lang="ru-RU" altLang="ru-RU" b="1" i="1" dirty="0" smtClean="0">
              <a:latin typeface="Times New Roman" pitchFamily="18" charset="0"/>
            </a:endParaRPr>
          </a:p>
          <a:p>
            <a:pPr marL="4763" indent="-4763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endParaRPr lang="ru-RU" altLang="ru-RU" b="1" i="1" dirty="0" smtClean="0">
              <a:latin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23602" y="5805264"/>
            <a:ext cx="8280920" cy="792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 муниципального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200" b="1" i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2023-2025 годах не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планируется.</a:t>
            </a:r>
            <a:endParaRPr lang="ru-RU" altLang="ru-RU" sz="2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398760"/>
              </p:ext>
            </p:extLst>
          </p:nvPr>
        </p:nvGraphicFramePr>
        <p:xfrm>
          <a:off x="292101" y="1988840"/>
          <a:ext cx="8600379" cy="3801043"/>
        </p:xfrm>
        <a:graphic>
          <a:graphicData uri="http://schemas.openxmlformats.org/drawingml/2006/table">
            <a:tbl>
              <a:tblPr/>
              <a:tblGrid>
                <a:gridCol w="2407691"/>
                <a:gridCol w="792088"/>
                <a:gridCol w="936104"/>
                <a:gridCol w="864096"/>
                <a:gridCol w="936104"/>
                <a:gridCol w="864096"/>
                <a:gridCol w="936104"/>
                <a:gridCol w="864096"/>
              </a:tblGrid>
              <a:tr h="110243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2023 год, оценка на 01.10.2023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% к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предыду-щему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% к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предыду-щему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% к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предыду-щему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</a:tr>
              <a:tr h="2234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Доходы,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56725,8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53459,4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94,2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51791,4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96,9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51817,3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100,1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0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Налоговые и неналоговые 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15074,0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15964,0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16607,0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17208,0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41651,8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37495,4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35184,4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34609,3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23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Расходы,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54467,4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56568,9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103,9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51791,4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91,6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51817,3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100,1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88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Выполнение других обязательств муниципального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2900,0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23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Дефицит (-)/ Профицит (+)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2258,4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-3109,5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247"/>
          <p:cNvSpPr txBox="1">
            <a:spLocks noChangeArrowheads="1"/>
          </p:cNvSpPr>
          <p:nvPr/>
        </p:nvSpPr>
        <p:spPr bwMode="auto">
          <a:xfrm>
            <a:off x="296863" y="1196752"/>
            <a:ext cx="8713787" cy="54014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Основная цель бюджетной политики муниципального образования: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бюджетной политики на 2024-2026 годы является определение основных подходов к  формированию проекта бюджета муниципального образования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на 2024 год и на плановый период  2025  и 2026 годов.</a:t>
            </a:r>
          </a:p>
          <a:p>
            <a:pPr algn="just" eaLnBrk="1" hangingPunct="1">
              <a:defRPr/>
            </a:pPr>
            <a:r>
              <a:rPr lang="ru-RU" altLang="ru-RU" sz="16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Основные </a:t>
            </a:r>
            <a:r>
              <a:rPr lang="ru-RU" altLang="ru-RU" sz="1600" b="1" u="sng" dirty="0">
                <a:solidFill>
                  <a:prstClr val="black"/>
                </a:solidFill>
                <a:latin typeface="Times New Roman" pitchFamily="18" charset="0"/>
              </a:rPr>
              <a:t>задачи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altLang="ru-RU" sz="1300" dirty="0">
                <a:solidFill>
                  <a:prstClr val="black"/>
                </a:solidFill>
                <a:latin typeface="Times New Roman" pitchFamily="18" charset="0"/>
              </a:rPr>
              <a:t>1. Обеспечение мероприятий национальных проектов (федеральных программ), предусмотренных </a:t>
            </a:r>
            <a:r>
              <a:rPr lang="ru-RU" sz="1300" dirty="0">
                <a:latin typeface="Times New Roman" pitchFamily="18" charset="0"/>
              </a:rPr>
              <a:t>Указами Президента Российской Федерации от 7 мая 2018 г. № 204 «О национальных целях и стратегических задачах развития Российской Федерации на период до 2024 года» и от 21 июля 2020 г. № 474 «О национальных целях развития Российской Федерации на период до 2030 года».</a:t>
            </a:r>
            <a:endParaRPr lang="ru-RU" altLang="ru-RU" sz="1300" dirty="0"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300" dirty="0">
                <a:solidFill>
                  <a:prstClr val="black"/>
                </a:solidFill>
                <a:latin typeface="Times New Roman" pitchFamily="18" charset="0"/>
              </a:rPr>
              <a:t>2. </a:t>
            </a:r>
            <a:r>
              <a:rPr lang="ru-RU" sz="1300" dirty="0">
                <a:latin typeface="Times New Roman" pitchFamily="18" charset="0"/>
              </a:rPr>
              <a:t>Обеспечение сбалансированности бюджета муниципального образования как базового принципа ответственной бюджетной политики. С этой целью главным администраторам средств необходимо обеспечить: </a:t>
            </a:r>
            <a:r>
              <a:rPr lang="ru-RU" altLang="ru-RU" sz="1300" dirty="0">
                <a:latin typeface="Times New Roman" pitchFamily="18" charset="0"/>
              </a:rPr>
              <a:t>.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>
                <a:latin typeface="Times New Roman" pitchFamily="18" charset="0"/>
              </a:rPr>
              <a:t>первоочередное планирование бюджетных ассигнований на исполнение действующих расходных обязательств муниципального образования.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>
                <a:latin typeface="Times New Roman" pitchFamily="18" charset="0"/>
              </a:rPr>
              <a:t>принятие новых расходных обязательств района в рамках установленных пунктом 3 статьи 136 Бюджетного кодекса Российской Федерации полномочий и исключительно после финансового обеспечения действующих расходных обязательств в полном объеме исходя из возможностей доходов бюджета муниципального образования. </a:t>
            </a:r>
          </a:p>
          <a:p>
            <a:pPr algn="just"/>
            <a:r>
              <a:rPr lang="ru-RU" altLang="ru-RU" sz="1300" dirty="0">
                <a:solidFill>
                  <a:prstClr val="black"/>
                </a:solidFill>
                <a:latin typeface="Times New Roman" pitchFamily="18" charset="0"/>
              </a:rPr>
              <a:t>3. Обеспечение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сохранения в 2024 - 2026 годах достигнутых соотношений средней заработной платы отдельных категорий работников бюджетной сферы, поименованных в указах Президента Российской Федерации 2012 года,  к среднемесячному доходу от трудовой деятельности во Владимирской области</a:t>
            </a:r>
            <a:r>
              <a:rPr lang="ru-RU" sz="1300" dirty="0">
                <a:latin typeface="Times New Roman" pitchFamily="18" charset="0"/>
              </a:rPr>
              <a:t>;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4. Развитие инициативного бюджетирования в части включения в муниципальные программы мероприятий по реализации проектов инициативного бюджетирования.</a:t>
            </a:r>
          </a:p>
          <a:p>
            <a:pPr algn="just" eaLnBrk="1" hangingPunct="1">
              <a:defRPr/>
            </a:pPr>
            <a:r>
              <a:rPr lang="ru-RU" altLang="ru-RU" sz="1300" dirty="0">
                <a:solidFill>
                  <a:prstClr val="black"/>
                </a:solidFill>
                <a:latin typeface="Times New Roman" pitchFamily="18" charset="0"/>
              </a:rPr>
              <a:t>5.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В целях повышения операционной эффективности бюджетных расходов предполагается дальнейшее совершенствование процедур планирования и технологий исполнения бюджета, включая: 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расширение практики внедрения обоснований расходов для получателей бюджетных средств;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распространение применения механизма казначейского сопровождения;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обеспечение открытости и прозрачности бюджетных данных.</a:t>
            </a:r>
            <a:endParaRPr lang="ru-RU" altLang="ru-RU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Скругленный прямоугольник 6"/>
          <p:cNvSpPr/>
          <p:nvPr/>
        </p:nvSpPr>
        <p:spPr>
          <a:xfrm>
            <a:off x="491688" y="116632"/>
            <a:ext cx="8378111" cy="985527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Постановлением администрации муниципального образования Ковардицкое от 21.09.2023 № 665 определены основные задачи бюджетной политики муниципального образования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на 2024 год и плановый период 202 и 2025 годов: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5"/>
          <p:cNvSpPr>
            <a:spLocks noGrp="1" noChangeArrowheads="1"/>
          </p:cNvSpPr>
          <p:nvPr>
            <p:ph type="title"/>
          </p:nvPr>
        </p:nvSpPr>
        <p:spPr>
          <a:xfrm>
            <a:off x="468313" y="404664"/>
            <a:ext cx="8229600" cy="785837"/>
          </a:xfrm>
        </p:spPr>
        <p:txBody>
          <a:bodyPr anchor="b"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КОВАРДИЦКОЕ</a:t>
            </a:r>
          </a:p>
        </p:txBody>
      </p:sp>
      <p:sp>
        <p:nvSpPr>
          <p:cNvPr id="21507" name="Rectangle 56"/>
          <p:cNvSpPr>
            <a:spLocks noChangeArrowheads="1"/>
          </p:cNvSpPr>
          <p:nvPr/>
        </p:nvSpPr>
        <p:spPr bwMode="auto">
          <a:xfrm>
            <a:off x="350838" y="1412875"/>
            <a:ext cx="8461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Доходы бюджета муниципального образования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1508" name="Rectangle 57"/>
          <p:cNvSpPr>
            <a:spLocks noChangeArrowheads="1"/>
          </p:cNvSpPr>
          <p:nvPr/>
        </p:nvSpPr>
        <p:spPr bwMode="auto">
          <a:xfrm>
            <a:off x="813603" y="2204864"/>
            <a:ext cx="7772400" cy="57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доходов бюджета муниципального образования 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видам доходов в 2022 – 2026 годах, тыс. рублей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328338"/>
              </p:ext>
            </p:extLst>
          </p:nvPr>
        </p:nvGraphicFramePr>
        <p:xfrm>
          <a:off x="785813" y="2852738"/>
          <a:ext cx="7396162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Лист" r:id="rId4" imgW="7459980" imgH="3695700" progId="Excel.Sheet.8">
                  <p:embed/>
                </p:oleObj>
              </mc:Choice>
              <mc:Fallback>
                <p:oleObj name="Лист" r:id="rId4" imgW="7459980" imgH="3695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852738"/>
                        <a:ext cx="7396162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02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7"/>
          <p:cNvSpPr txBox="1">
            <a:spLocks noChangeArrowheads="1"/>
          </p:cNvSpPr>
          <p:nvPr/>
        </p:nvSpPr>
        <p:spPr bwMode="auto">
          <a:xfrm>
            <a:off x="467544" y="5157788"/>
            <a:ext cx="81514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 smtClean="0">
                <a:latin typeface="Times New Roman" pitchFamily="18" charset="0"/>
              </a:rPr>
              <a:t>           В 2024 </a:t>
            </a:r>
            <a:r>
              <a:rPr lang="ru-RU" altLang="ru-RU" sz="1400" dirty="0">
                <a:latin typeface="Times New Roman" pitchFamily="18" charset="0"/>
              </a:rPr>
              <a:t>году налоговые доходы бюджета муниципального образования прогнозируются в </a:t>
            </a:r>
            <a:r>
              <a:rPr lang="ru-RU" altLang="ru-RU" sz="1400" dirty="0" smtClean="0">
                <a:latin typeface="Times New Roman" pitchFamily="18" charset="0"/>
              </a:rPr>
              <a:t>объеме 15303,0 </a:t>
            </a:r>
            <a:r>
              <a:rPr lang="ru-RU" altLang="ru-RU" sz="1400" dirty="0">
                <a:latin typeface="Times New Roman" pitchFamily="18" charset="0"/>
              </a:rPr>
              <a:t>тыс. рублей или </a:t>
            </a:r>
            <a:r>
              <a:rPr lang="ru-RU" altLang="ru-RU" sz="1400" dirty="0" smtClean="0">
                <a:latin typeface="Times New Roman" pitchFamily="18" charset="0"/>
              </a:rPr>
              <a:t>на 5,6% выше </a:t>
            </a:r>
            <a:r>
              <a:rPr lang="ru-RU" altLang="ru-RU" sz="1400" dirty="0">
                <a:latin typeface="Times New Roman" pitchFamily="18" charset="0"/>
              </a:rPr>
              <a:t>уровня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года. </a:t>
            </a:r>
            <a:r>
              <a:rPr lang="ru-RU" altLang="ru-RU" sz="1400" dirty="0" smtClean="0">
                <a:latin typeface="Times New Roman" pitchFamily="18" charset="0"/>
              </a:rPr>
              <a:t>Наибольший </a:t>
            </a:r>
            <a:r>
              <a:rPr lang="ru-RU" altLang="ru-RU" sz="1400" dirty="0">
                <a:latin typeface="Times New Roman" pitchFamily="18" charset="0"/>
              </a:rPr>
              <a:t>удельный вес в структуре налоговых доходов </a:t>
            </a:r>
            <a:r>
              <a:rPr lang="ru-RU" altLang="ru-RU" sz="1400" dirty="0" smtClean="0">
                <a:latin typeface="Times New Roman" pitchFamily="18" charset="0"/>
              </a:rPr>
              <a:t>занимает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земельный </a:t>
            </a:r>
            <a:r>
              <a:rPr lang="ru-RU" altLang="ru-RU" sz="1400" dirty="0">
                <a:latin typeface="Times New Roman" pitchFamily="18" charset="0"/>
              </a:rPr>
              <a:t>налог (в </a:t>
            </a:r>
            <a:r>
              <a:rPr lang="ru-RU" altLang="ru-RU" sz="1400" dirty="0" smtClean="0">
                <a:latin typeface="Times New Roman" pitchFamily="18" charset="0"/>
              </a:rPr>
              <a:t>2023 году-65,7%, </a:t>
            </a:r>
            <a:r>
              <a:rPr lang="ru-RU" altLang="ru-RU" sz="1400" dirty="0">
                <a:latin typeface="Times New Roman" pitchFamily="18" charset="0"/>
              </a:rPr>
              <a:t>в </a:t>
            </a:r>
            <a:r>
              <a:rPr lang="ru-RU" altLang="ru-RU" sz="1400" dirty="0" smtClean="0">
                <a:latin typeface="Times New Roman" pitchFamily="18" charset="0"/>
              </a:rPr>
              <a:t>2024 году-65,4%, </a:t>
            </a:r>
            <a:r>
              <a:rPr lang="ru-RU" altLang="ru-RU" sz="1400" dirty="0">
                <a:latin typeface="Times New Roman" pitchFamily="18" charset="0"/>
              </a:rPr>
              <a:t>в </a:t>
            </a:r>
            <a:r>
              <a:rPr lang="ru-RU" altLang="ru-RU" sz="1400" dirty="0" smtClean="0">
                <a:latin typeface="Times New Roman" pitchFamily="18" charset="0"/>
              </a:rPr>
              <a:t>2025 году-66,2%, </a:t>
            </a:r>
            <a:r>
              <a:rPr lang="ru-RU" altLang="ru-RU" sz="1400" dirty="0">
                <a:latin typeface="Times New Roman" pitchFamily="18" charset="0"/>
              </a:rPr>
              <a:t>в </a:t>
            </a:r>
            <a:r>
              <a:rPr lang="ru-RU" altLang="ru-RU" sz="1400" dirty="0" smtClean="0">
                <a:latin typeface="Times New Roman" pitchFamily="18" charset="0"/>
              </a:rPr>
              <a:t>2026 году-66,7%).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24579" name="Text Box 17"/>
          <p:cNvSpPr txBox="1">
            <a:spLocks noChangeArrowheads="1"/>
          </p:cNvSpPr>
          <p:nvPr/>
        </p:nvSpPr>
        <p:spPr bwMode="auto">
          <a:xfrm>
            <a:off x="381000" y="116632"/>
            <a:ext cx="8295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Объем и структура налоговых доходов бюджета муниципального образования </a:t>
            </a:r>
            <a:r>
              <a:rPr lang="ru-RU" altLang="ru-RU" sz="1600" b="1" dirty="0" err="1">
                <a:latin typeface="Times New Roman" pitchFamily="18" charset="0"/>
              </a:rPr>
              <a:t>Ковардицкое</a:t>
            </a:r>
            <a:r>
              <a:rPr lang="ru-RU" altLang="ru-RU" sz="1600" b="1" dirty="0">
                <a:latin typeface="Times New Roman" pitchFamily="18" charset="0"/>
              </a:rPr>
              <a:t> в </a:t>
            </a:r>
            <a:r>
              <a:rPr lang="ru-RU" altLang="ru-RU" sz="1600" b="1" dirty="0" smtClean="0">
                <a:latin typeface="Times New Roman" pitchFamily="18" charset="0"/>
              </a:rPr>
              <a:t>2022 </a:t>
            </a:r>
            <a:r>
              <a:rPr lang="ru-RU" altLang="ru-RU" sz="1600" b="1" dirty="0">
                <a:latin typeface="Times New Roman" pitchFamily="18" charset="0"/>
              </a:rPr>
              <a:t>– </a:t>
            </a:r>
            <a:r>
              <a:rPr lang="ru-RU" altLang="ru-RU" sz="1600" b="1" dirty="0" smtClean="0">
                <a:latin typeface="Times New Roman" pitchFamily="18" charset="0"/>
              </a:rPr>
              <a:t>2026 </a:t>
            </a:r>
            <a:r>
              <a:rPr lang="ru-RU" altLang="ru-RU" sz="16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4580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164930"/>
              </p:ext>
            </p:extLst>
          </p:nvPr>
        </p:nvGraphicFramePr>
        <p:xfrm>
          <a:off x="612775" y="704850"/>
          <a:ext cx="8040688" cy="41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Лист" r:id="rId4" imgW="8105763" imgH="4229185" progId="Excel.Sheet.8">
                  <p:embed/>
                </p:oleObj>
              </mc:Choice>
              <mc:Fallback>
                <p:oleObj name="Лист" r:id="rId4" imgW="8105763" imgH="422918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704850"/>
                        <a:ext cx="8040688" cy="419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06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9497</TotalTime>
  <Words>3883</Words>
  <Application>Microsoft Office PowerPoint</Application>
  <PresentationFormat>Экран (4:3)</PresentationFormat>
  <Paragraphs>1141</Paragraphs>
  <Slides>21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Волна</vt:lpstr>
      <vt:lpstr>Лист</vt:lpstr>
      <vt:lpstr>к проекту решения Совета народных депутатов муниципального образования Ковардицкое Муромского района «О бюджете муниципального образования Ковардицкое на 2024 год и на плановый период 2025 и 2026 годов»</vt:lpstr>
      <vt:lpstr>ВВОДНАЯ ЧАСТЬ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 БЮДЖЕТА МУНИЦИПАЛЬНОГО ОБРАЗОВАНИЯ КОВАРДИЦКОЕ</vt:lpstr>
      <vt:lpstr>Презентация PowerPoint</vt:lpstr>
      <vt:lpstr>ДОХОДЫ БЮДЖЕТА МУНИЦИПАЛЬНОГО ОБРАЗОВАНИЯ КОВАРДИЦКОЕ</vt:lpstr>
      <vt:lpstr>Презентация PowerPoint</vt:lpstr>
      <vt:lpstr>Презентация PowerPoint</vt:lpstr>
      <vt:lpstr>Доходы бюджета муниципального образования на 1 жителя</vt:lpstr>
      <vt:lpstr>          Из общего объема безвозмездных поступлений от других бюджетов бюджетной системы Российской Федерации в 2024 году в сумме 37495,4 тыс. рублей поступление дотации бюджетам сельских поселений составляет сумму 25667,0 тыс. рублей (68,4%), субсидий – 4114,6 тыс. рублей (11,0 %), субвенций – 749,1 тыс. рублей (2,0%),  межбюджетные трансферты, передаваемые бюджетам сельских поселений – 6964,7 тыс. рублей (18,6%).           В 2025 году безвозмездные поступления уменьшатся в сравнении с 2024 годом на 6,2 % и ожидаются в сумме 35184,4 тыс. рублей, в 2026 году данные средства запланированы в сумме 34609,3 тыс. рублей или с понижением к уровню 2025 года на 1,6 %.</vt:lpstr>
      <vt:lpstr>РАСХОДЫ БЮДЖЕТА  МУНИЦИПАЛЬНОГО ОБРАЗОВАНИЯ КОВАРДИЦКОЕ</vt:lpstr>
      <vt:lpstr>Презентация PowerPoint</vt:lpstr>
      <vt:lpstr>Презентация PowerPoint</vt:lpstr>
      <vt:lpstr>Динамика расходов бюджета муниципального образования Ковардицкое по разделам и подразделам классификации расходов бюджетов в разрезе в разрезе муниципальных программ (тыс. рублей) </vt:lpstr>
      <vt:lpstr>Презентация PowerPoint</vt:lpstr>
      <vt:lpstr>Презентация PowerPoint</vt:lpstr>
      <vt:lpstr>МЕЖБЮДЖЕТНЫЕ ОТНОШЕНИЯ</vt:lpstr>
      <vt:lpstr>ДОПОЛНИТЕЛЬНАЯ ИНФОРМАЦИЯ</vt:lpstr>
      <vt:lpstr>С проектом решения Совета народных депутатов муниципального образования Ковардицкое Муромского района от «О бюджете муниципального образования Ковардицкое на 2024 год и на плановый период 2025 и 2026 годов» можно ознакомиться в газете «Муромский край. Документы» от 28.11.2023 № 132 (5040) или на сайте администрации Муромского района www.muromraion.ru  в разделе «Финансовое управление».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KuznecovaA</dc:creator>
  <cp:lastModifiedBy>Колпакова Елена</cp:lastModifiedBy>
  <cp:revision>529</cp:revision>
  <cp:lastPrinted>2022-12-01T05:11:55Z</cp:lastPrinted>
  <dcterms:created xsi:type="dcterms:W3CDTF">2014-11-19T12:08:38Z</dcterms:created>
  <dcterms:modified xsi:type="dcterms:W3CDTF">2023-11-29T08:41:12Z</dcterms:modified>
</cp:coreProperties>
</file>